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31"/>
  </p:notesMasterIdLst>
  <p:sldIdLst>
    <p:sldId id="283" r:id="rId2"/>
    <p:sldId id="256" r:id="rId3"/>
    <p:sldId id="257" r:id="rId4"/>
    <p:sldId id="258" r:id="rId5"/>
    <p:sldId id="259" r:id="rId6"/>
    <p:sldId id="260" r:id="rId7"/>
    <p:sldId id="261" r:id="rId8"/>
    <p:sldId id="262" r:id="rId9"/>
    <p:sldId id="263" r:id="rId10"/>
    <p:sldId id="264" r:id="rId11"/>
    <p:sldId id="289" r:id="rId12"/>
    <p:sldId id="290"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8" r:id="rId28"/>
    <p:sldId id="280" r:id="rId29"/>
    <p:sldId id="287" r:id="rId30"/>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888" autoAdjust="0"/>
  </p:normalViewPr>
  <p:slideViewPr>
    <p:cSldViewPr>
      <p:cViewPr>
        <p:scale>
          <a:sx n="105" d="100"/>
          <a:sy n="105" d="100"/>
        </p:scale>
        <p:origin x="-1860"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18"/>
    </p:cViewPr>
  </p:sorterViewPr>
  <p:notesViewPr>
    <p:cSldViewPr>
      <p:cViewPr varScale="1">
        <p:scale>
          <a:sx n="60" d="100"/>
          <a:sy n="60" d="100"/>
        </p:scale>
        <p:origin x="-1704" y="-7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48131" name="Rectangle 3"/>
          <p:cNvSpPr>
            <a:spLocks noGrp="1" noChangeArrowheads="1"/>
          </p:cNvSpPr>
          <p:nvPr>
            <p:ph type="dt" idx="1"/>
          </p:nvPr>
        </p:nvSpPr>
        <p:spPr bwMode="auto">
          <a:xfrm>
            <a:off x="39624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30300" y="685800"/>
            <a:ext cx="4673600" cy="3505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914400" y="4419600"/>
            <a:ext cx="5105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7630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48135" name="Rectangle 7"/>
          <p:cNvSpPr>
            <a:spLocks noGrp="1" noChangeArrowheads="1"/>
          </p:cNvSpPr>
          <p:nvPr>
            <p:ph type="sldNum" sz="quarter" idx="5"/>
          </p:nvPr>
        </p:nvSpPr>
        <p:spPr bwMode="auto">
          <a:xfrm>
            <a:off x="3962400" y="87630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8A098F7-C0B4-4B00-BF06-E1DD6217B5EB}" type="slidenum">
              <a:rPr lang="en-US"/>
              <a:pPr>
                <a:defRPr/>
              </a:pPr>
              <a:t>‹#›</a:t>
            </a:fld>
            <a:endParaRPr lang="en-US" dirty="0"/>
          </a:p>
        </p:txBody>
      </p:sp>
    </p:spTree>
    <p:extLst>
      <p:ext uri="{BB962C8B-B14F-4D97-AF65-F5344CB8AC3E}">
        <p14:creationId xmlns:p14="http://schemas.microsoft.com/office/powerpoint/2010/main" val="4142096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61386AC-FD5E-4B97-AEF8-701DF5CA876B}" type="slidenum">
              <a:rPr lang="en-US" sz="1200"/>
              <a:pPr/>
              <a:t>1</a:t>
            </a:fld>
            <a:endParaRPr 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r>
              <a:rPr lang="en-US" dirty="0" smtClean="0"/>
              <a:t>My task this morning is to get you to think about how marketing can fit within a strategic planning framework.  It's been a very interesting and thought provoking morning so far, and I hope that you can all hang in there for one more discussion.  It's always tough when you're the only thing in the way of getting to lunch.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A1CCB91-75BA-4372-954D-33221917DEF9}" type="slidenum">
              <a:rPr lang="en-US" sz="1200"/>
              <a:pPr/>
              <a:t>10</a:t>
            </a:fld>
            <a:endParaRPr lang="en-US" sz="12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r>
              <a:rPr lang="en-US" dirty="0" smtClean="0"/>
              <a:t>Where do we start to define the buyers?  Market research is traditionally a good place.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1C434D-F3AF-4ABE-9358-357CC623B08D}" type="slidenum">
              <a:rPr lang="en-US" sz="1200"/>
              <a:pPr/>
              <a:t>13</a:t>
            </a:fld>
            <a:endParaRPr lang="en-US" sz="12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r>
              <a:rPr lang="en-US" dirty="0" smtClean="0"/>
              <a:t>The next market research tool that I want to explore in some depth is customer segmentation.  Everybody does it but do they do it well?</a:t>
            </a:r>
          </a:p>
          <a:p>
            <a:endParaRPr lang="en-US" dirty="0" smtClean="0"/>
          </a:p>
          <a:p>
            <a:r>
              <a:rPr lang="en-US" dirty="0" smtClean="0"/>
              <a:t>Demographics vs. psychographics - describing buyers vs. understanding buyer behavior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B9B6516-A6FE-4DED-A85F-DE56E1B7BEE8}" type="slidenum">
              <a:rPr lang="en-US" sz="1200"/>
              <a:pPr/>
              <a:t>14</a:t>
            </a:fld>
            <a:endParaRPr lang="en-US" sz="1200"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US" dirty="0" smtClean="0"/>
              <a:t>Again, let me use a cruise industry case study.  Back in 1987 I did a lot of work trying to understand the buyer behavior of cruisers.  After we go through the old news, I will show you the latest thinking.</a:t>
            </a:r>
          </a:p>
          <a:p>
            <a:endParaRPr lang="en-US" dirty="0" smtClean="0"/>
          </a:p>
          <a:p>
            <a:r>
              <a:rPr lang="en-US" dirty="0" smtClean="0"/>
              <a:t>Go over chart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7042DB0-2477-4352-9A17-04F75C844EE8}" type="slidenum">
              <a:rPr lang="en-US" sz="1200"/>
              <a:pPr/>
              <a:t>15</a:t>
            </a:fld>
            <a:endParaRPr lang="en-US" sz="1200"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1CD561B-AA6D-47EC-B0F6-1F19E11027FD}" type="slidenum">
              <a:rPr lang="en-US" sz="1200"/>
              <a:pPr/>
              <a:t>16</a:t>
            </a:fld>
            <a:endParaRPr 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FB03007-EF52-4019-8669-A13D637CCDCD}" type="slidenum">
              <a:rPr lang="en-US" sz="1200"/>
              <a:pPr/>
              <a:t>17</a:t>
            </a:fld>
            <a:endParaRPr lang="en-US" sz="1200"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F3AFB24-2B7E-4044-A670-44622A585A30}" type="slidenum">
              <a:rPr lang="en-US" sz="1200"/>
              <a:pPr/>
              <a:t>18</a:t>
            </a:fld>
            <a:endParaRPr lang="en-U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4AE7817-5CED-4DDE-9FF0-067EA611E236}" type="slidenum">
              <a:rPr lang="en-US" sz="1200"/>
              <a:pPr/>
              <a:t>19</a:t>
            </a:fld>
            <a:endParaRPr lang="en-US" sz="1200"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BB0D17-7353-4D04-BFB0-69464204B60E}" type="slidenum">
              <a:rPr lang="en-US" sz="1200"/>
              <a:pPr/>
              <a:t>20</a:t>
            </a:fld>
            <a:endParaRPr lang="en-US" sz="1200"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dirty="0" smtClean="0"/>
              <a:t>CLIA performs market research every year and they see the buyers differently today than a decade ago.  The world changes.  Now we see the 5 segments consisting of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B899E2A-2D03-495F-A112-1925FB6C3E7C}" type="slidenum">
              <a:rPr lang="en-US" sz="1200"/>
              <a:pPr/>
              <a:t>21</a:t>
            </a:fld>
            <a:endParaRPr lang="en-US" sz="120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FDAC73A-143A-42A2-AEB9-837F1B7523CF}" type="slidenum">
              <a:rPr lang="en-US" sz="1200"/>
              <a:pPr/>
              <a:t>2</a:t>
            </a:fld>
            <a:endParaRPr 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r>
              <a:rPr lang="en-US" dirty="0" smtClean="0"/>
              <a:t>Framework for discussion:</a:t>
            </a:r>
          </a:p>
          <a:p>
            <a:r>
              <a:rPr lang="en-US" dirty="0" smtClean="0"/>
              <a:t>Point out definition of "difficulty":  can be time, money, but probably intellectual capital</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5F5A751-E9E9-4ACF-965D-2799C64B54D7}" type="slidenum">
              <a:rPr lang="en-US" sz="1200"/>
              <a:pPr/>
              <a:t>22</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679799-7917-4C71-9F13-AF25F2D85BE5}" type="slidenum">
              <a:rPr lang="en-US" sz="1200"/>
              <a:pPr/>
              <a:t>23</a:t>
            </a:fld>
            <a:endParaRPr lang="en-US" sz="1200"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26C402A-F66A-4074-B8BF-325AAFA1B73C}" type="slidenum">
              <a:rPr lang="en-US" sz="1200"/>
              <a:pPr/>
              <a:t>24</a:t>
            </a:fld>
            <a:endParaRPr lang="en-US" sz="120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55F45E5-62ED-43BB-8E03-5C3D8C0410E3}" type="slidenum">
              <a:rPr lang="en-US" sz="1200"/>
              <a:pPr/>
              <a:t>25</a:t>
            </a:fld>
            <a:endParaRPr lang="en-US" sz="120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1053860-02AB-40F7-878C-79881C869FA8}" type="slidenum">
              <a:rPr lang="en-US" sz="1200"/>
              <a:pPr/>
              <a:t>26</a:t>
            </a:fld>
            <a:endParaRPr lang="en-US" sz="1200"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r>
              <a:rPr lang="en-US" dirty="0" smtClean="0"/>
              <a:t>So what is all this cruising got to do with me?  Well, the ideas transfer directly to urban transportation.</a:t>
            </a:r>
          </a:p>
          <a:p>
            <a:endParaRPr lang="en-US" dirty="0" smtClean="0"/>
          </a:p>
          <a:p>
            <a:r>
              <a:rPr lang="en-US" dirty="0" smtClean="0"/>
              <a:t>Over the last few years, my partner and I were part of a team of consultants working in South Africa.  </a:t>
            </a:r>
          </a:p>
          <a:p>
            <a:r>
              <a:rPr lang="en-US" dirty="0" smtClean="0"/>
              <a:t>This is what SA looks like with major cities located in each province.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74E7000-BECE-4C6B-8C35-B99B86B28052}" type="slidenum">
              <a:rPr lang="en-US" sz="1200"/>
              <a:pPr/>
              <a:t>27</a:t>
            </a:fld>
            <a:endParaRPr lang="en-US" sz="120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r>
              <a:rPr lang="en-US" dirty="0" smtClean="0"/>
              <a:t>The project was Moving South Africa.</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2FE233D-CCC5-431E-9C50-5AEAD3EFCDC1}" type="slidenum">
              <a:rPr lang="en-US" sz="1200"/>
              <a:pPr/>
              <a:t>28</a:t>
            </a:fld>
            <a:endParaRPr lang="en-US" sz="120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dirty="0" smtClean="0"/>
              <a:t>One of the transport segments that we looked into was urban transportation.  Now we can see how the same segmentation concepts in the cruise case study play out in a mass transportation scenario.</a:t>
            </a:r>
          </a:p>
          <a:p>
            <a:endParaRPr lang="en-US" dirty="0" smtClean="0"/>
          </a:p>
          <a:p>
            <a:r>
              <a:rPr lang="en-US" dirty="0" smtClean="0"/>
              <a:t>Segmentation cleverly ends up with all S's: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76286AA-26E5-42AE-9940-0C3FF56BA405}" type="slidenum">
              <a:rPr lang="en-US" sz="1200"/>
              <a:pPr/>
              <a:t>29</a:t>
            </a:fld>
            <a:endParaRPr lang="en-US" sz="120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r>
              <a:rPr lang="en-US" dirty="0" smtClean="0"/>
              <a:t>Now this is all pedagogically interesting, but what about my realities.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7F087F8-9D25-4F7F-A84A-838516D673CA}" type="slidenum">
              <a:rPr lang="en-US" sz="1200"/>
              <a:pPr/>
              <a:t>3</a:t>
            </a:fld>
            <a:endParaRPr 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r>
              <a:rPr lang="en-US" dirty="0" smtClean="0"/>
              <a:t>We can't forget about traditional marketing, so let's spend a few minutes to bring it to the front of our thinking, and then we can move beyond it.</a:t>
            </a:r>
          </a:p>
          <a:p>
            <a:endParaRPr lang="en-US" dirty="0" smtClean="0"/>
          </a:p>
          <a:p>
            <a:r>
              <a:rPr lang="en-US" dirty="0" smtClean="0"/>
              <a:t>Think back to Marketing 101:  The four P's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9809AF1-A037-45E1-B501-A021AB2213B8}" type="slidenum">
              <a:rPr lang="en-US" sz="1200"/>
              <a:pPr/>
              <a:t>4</a:t>
            </a:fld>
            <a:endParaRPr lang="en-US" sz="120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r>
              <a:rPr lang="en-US" dirty="0" smtClean="0"/>
              <a:t>The big question here is are you delivering the right product to the right people?</a:t>
            </a:r>
          </a:p>
          <a:p>
            <a:endParaRPr lang="en-US" dirty="0" smtClean="0"/>
          </a:p>
          <a:p>
            <a:r>
              <a:rPr lang="en-US" dirty="0" smtClean="0"/>
              <a:t>What - transportation, convenience, reliability, enjoyment?</a:t>
            </a:r>
          </a:p>
          <a:p>
            <a:r>
              <a:rPr lang="en-US" dirty="0" smtClean="0"/>
              <a:t>Who are the customers</a:t>
            </a:r>
          </a:p>
          <a:p>
            <a:r>
              <a:rPr lang="en-US" dirty="0" smtClean="0"/>
              <a:t>Do you listen to the customers</a:t>
            </a:r>
          </a:p>
          <a:p>
            <a:r>
              <a:rPr lang="en-US" dirty="0" smtClean="0"/>
              <a:t>Do you embrace innovation</a:t>
            </a:r>
          </a:p>
          <a:p>
            <a:endParaRPr lang="en-US" dirty="0" smtClean="0"/>
          </a:p>
          <a:p>
            <a:r>
              <a:rPr lang="en-US" dirty="0" smtClean="0"/>
              <a:t>We don't need to answer these right now, but I'm sure you think about them a lot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889CC94-E376-4A3E-9C6E-F5D91BAA8AA4}" type="slidenum">
              <a:rPr lang="en-US" sz="1200"/>
              <a:pPr/>
              <a:t>5</a:t>
            </a:fld>
            <a:endParaRPr lang="en-US" sz="12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r>
              <a:rPr lang="en-US" dirty="0" smtClean="0"/>
              <a:t>The key message here is the value proposition</a:t>
            </a:r>
          </a:p>
          <a:p>
            <a:endParaRPr lang="en-US" dirty="0" smtClean="0"/>
          </a:p>
          <a:p>
            <a:r>
              <a:rPr lang="en-US" dirty="0" smtClean="0"/>
              <a:t>Intangibles might include safety, comfort, reliability, status or how others view riders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139D24C-036F-4E10-A76F-FF296740F7A7}" type="slidenum">
              <a:rPr lang="en-US" sz="1200"/>
              <a:pPr/>
              <a:t>6</a:t>
            </a:fld>
            <a:endParaRPr lang="en-US" sz="12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r>
              <a:rPr lang="en-US" dirty="0" smtClean="0"/>
              <a:t>Our research has shown that retaining customers is the key to good marketing - it is much more expensive to find a new one than to keep an old one.</a:t>
            </a:r>
          </a:p>
          <a:p>
            <a:endParaRPr lang="en-US" dirty="0" smtClean="0"/>
          </a:p>
          <a:p>
            <a:r>
              <a:rPr lang="en-US" dirty="0" smtClean="0"/>
              <a:t>Keeping up with technology is very hard these days</a:t>
            </a:r>
          </a:p>
          <a:p>
            <a:endParaRPr lang="en-US" dirty="0" smtClean="0"/>
          </a:p>
          <a:p>
            <a:r>
              <a:rPr lang="en-US" dirty="0" smtClean="0"/>
              <a:t>Moment of Truth means those instances when you the seller interact directly with the buyer.  Doing that well is key to marketing.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A4BEADD-BDB1-445C-B5F7-866C1E7DC508}" type="slidenum">
              <a:rPr lang="en-US" sz="1200"/>
              <a:pPr/>
              <a:t>7</a:t>
            </a:fld>
            <a:endParaRPr lang="en-US" sz="1200"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r>
              <a:rPr lang="en-US" dirty="0" smtClean="0"/>
              <a:t>Where are you in the business in your own eyes and the eyes of the customer?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71A15F1-0AE2-4F30-94F6-4F64330914A9}" type="slidenum">
              <a:rPr lang="en-US" sz="1200"/>
              <a:pPr/>
              <a:t>8</a:t>
            </a:fld>
            <a:endParaRPr 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r>
              <a:rPr lang="en-US" dirty="0" smtClean="0"/>
              <a:t>Now, let's move beyond traditional marketing and expand the discussion to be more strategic.  What do we need to do that? </a:t>
            </a:r>
          </a:p>
          <a:p>
            <a:endParaRPr lang="en-US" dirty="0" smtClean="0"/>
          </a:p>
          <a:p>
            <a:r>
              <a:rPr lang="en-US" dirty="0" smtClean="0"/>
              <a:t>Innovative thinking and marketing tools</a:t>
            </a:r>
          </a:p>
          <a:p>
            <a:endParaRPr lang="en-US" dirty="0" smtClean="0"/>
          </a:p>
          <a:p>
            <a:r>
              <a:rPr lang="en-US" dirty="0" smtClean="0"/>
              <a:t>I plan on covering just a few ideas to get everyone thinking.  Keep in mind that there are books written on these subjects and we have only a few minutes this morning.  The goal is to start you thinking about these issues and hopefully dig into them after this session.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D75EA98-2221-40E8-868B-4FA1D810CB05}" type="slidenum">
              <a:rPr lang="en-US" sz="1200"/>
              <a:pPr/>
              <a:t>9</a:t>
            </a:fld>
            <a:endParaRPr lang="en-US" sz="12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r>
              <a:rPr lang="en-US" dirty="0" smtClean="0"/>
              <a:t>Chan Kim and Renee Mauborgne have written an excellent article in a recent HBR that I am told you have all been made aware of.  I don't plan to preach the virtues of their ideas, but rather to point out the value of creative thinking.  As you can see, they differentiate between head to head marketing and creative thinking. </a:t>
            </a:r>
          </a:p>
          <a:p>
            <a:r>
              <a:rPr lang="en-US" dirty="0" smtClean="0"/>
              <a:t>Each of these ideas could be a multiple day workshop, so let me just begin to deep drill on one of them:  Buyers wherein creative thinking redefines the buyers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06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C5F749A-98DD-4ACD-A30C-514460BCBF48}" type="slidenum">
              <a:rPr lang="en-US" smtClean="0"/>
              <a:pPr>
                <a:defRPr/>
              </a:pPr>
              <a:t>‹#›</a:t>
            </a:fld>
            <a:endParaRPr lang="en-US" dirty="0"/>
          </a:p>
        </p:txBody>
      </p:sp>
    </p:spTree>
    <p:extLst>
      <p:ext uri="{BB962C8B-B14F-4D97-AF65-F5344CB8AC3E}">
        <p14:creationId xmlns:p14="http://schemas.microsoft.com/office/powerpoint/2010/main" val="751987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6" name="Slide Number Placeholder 5"/>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198295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6" name="Slide Number Placeholder 5"/>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3458734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44DA922-DA4D-4839-8CEB-5BB755BD4B8F}" type="datetimeFigureOut">
              <a:rPr lang="en-US" smtClean="0"/>
              <a:t>1/15/2014</a:t>
            </a:fld>
            <a:endParaRPr lang="en-US" dirty="0"/>
          </a:p>
        </p:txBody>
      </p:sp>
      <p:sp>
        <p:nvSpPr>
          <p:cNvPr id="4" name="Footer Placeholder 3"/>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5" name="Slide Number Placeholder 4"/>
          <p:cNvSpPr>
            <a:spLocks noGrp="1"/>
          </p:cNvSpPr>
          <p:nvPr>
            <p:ph type="sldNum" sz="quarter" idx="12"/>
          </p:nvPr>
        </p:nvSpPr>
        <p:spPr/>
        <p:txBody>
          <a:bodyPr/>
          <a:lstStyle/>
          <a:p>
            <a:fld id="{74F288BE-FE60-453B-BBF4-A2504262589F}" type="slidenum">
              <a:rPr lang="en-US" smtClean="0"/>
              <a:t>‹#›</a:t>
            </a:fld>
            <a:endParaRPr lang="en-US" dirty="0"/>
          </a:p>
        </p:txBody>
      </p:sp>
    </p:spTree>
    <p:extLst>
      <p:ext uri="{BB962C8B-B14F-4D97-AF65-F5344CB8AC3E}">
        <p14:creationId xmlns:p14="http://schemas.microsoft.com/office/powerpoint/2010/main" val="378255678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0"/>
            <a:ext cx="7848600" cy="11049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2514600"/>
            <a:ext cx="7848600" cy="3352800"/>
          </a:xfrm>
        </p:spPr>
        <p:txBody>
          <a:bodyPr/>
          <a:lstStyle/>
          <a:p>
            <a:pPr lvl="0"/>
            <a:endParaRPr lang="en-US" noProof="0" dirty="0" smtClean="0"/>
          </a:p>
        </p:txBody>
      </p:sp>
      <p:sp>
        <p:nvSpPr>
          <p:cNvPr id="4" name="Rectangle 18"/>
          <p:cNvSpPr>
            <a:spLocks noGrp="1" noChangeArrowheads="1"/>
          </p:cNvSpPr>
          <p:nvPr>
            <p:ph type="ftr" sz="quarter" idx="10"/>
          </p:nvPr>
        </p:nvSpPr>
        <p:spPr>
          <a:ln/>
        </p:spPr>
        <p:txBody>
          <a:bodyPr/>
          <a:lstStyle>
            <a:lvl1pPr>
              <a:defRPr/>
            </a:lvl1pPr>
          </a:lstStyle>
          <a:p>
            <a:pPr>
              <a:defRPr/>
            </a:pPr>
            <a:r>
              <a:rPr lang="en-US" dirty="0" smtClean="0"/>
              <a:t>Maritime Management Consulting</a:t>
            </a:r>
            <a:endParaRPr lang="en-US" dirty="0">
              <a:latin typeface="+mn-lt"/>
            </a:endParaRPr>
          </a:p>
        </p:txBody>
      </p:sp>
    </p:spTree>
    <p:extLst>
      <p:ext uri="{BB962C8B-B14F-4D97-AF65-F5344CB8AC3E}">
        <p14:creationId xmlns:p14="http://schemas.microsoft.com/office/powerpoint/2010/main" val="143390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6" name="Slide Number Placeholder 5"/>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2173583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29000"/>
            <a:ext cx="7772400" cy="1362075"/>
          </a:xfrm>
        </p:spPr>
        <p:txBody>
          <a:bodyPr anchor="t">
            <a:normAutofit/>
          </a:bodyPr>
          <a:lstStyle>
            <a:lvl1pPr algn="l">
              <a:defRPr sz="2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1905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6" name="Slide Number Placeholder 5"/>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26078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6" name="Footer Placeholder 5"/>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7" name="Slide Number Placeholder 6"/>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428585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8" name="Footer Placeholder 7"/>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9" name="Slide Number Placeholder 8"/>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371454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4" name="Footer Placeholder 3"/>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5" name="Slide Number Placeholder 4"/>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57946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3" name="Footer Placeholder 2"/>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4" name="Slide Number Placeholder 3"/>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89756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6" name="Footer Placeholder 5"/>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7" name="Slide Number Placeholder 6"/>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113910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6" name="Footer Placeholder 5"/>
          <p:cNvSpPr>
            <a:spLocks noGrp="1"/>
          </p:cNvSpPr>
          <p:nvPr>
            <p:ph type="ftr" sz="quarter" idx="11"/>
          </p:nvPr>
        </p:nvSpPr>
        <p:spPr/>
        <p:txBody>
          <a:bodyPr/>
          <a:lstStyle/>
          <a:p>
            <a:pPr>
              <a:defRPr/>
            </a:pPr>
            <a:r>
              <a:rPr lang="en-US" dirty="0" smtClean="0"/>
              <a:t>Steller Carson Associates</a:t>
            </a:r>
            <a:endParaRPr lang="en-US" b="0" i="0" dirty="0">
              <a:latin typeface="+mn-lt"/>
            </a:endParaRPr>
          </a:p>
        </p:txBody>
      </p:sp>
      <p:sp>
        <p:nvSpPr>
          <p:cNvPr id="7" name="Slide Number Placeholder 6"/>
          <p:cNvSpPr>
            <a:spLocks noGrp="1"/>
          </p:cNvSpPr>
          <p:nvPr>
            <p:ph type="sldNum" sz="quarter" idx="12"/>
          </p:nvPr>
        </p:nvSpPr>
        <p:spPr/>
        <p:txBody>
          <a:bodyPr/>
          <a:lstStyle/>
          <a:p>
            <a:fld id="{75AA5272-182F-4326-ADE1-6A0982F9628C}" type="slidenum">
              <a:rPr lang="en-US" smtClean="0"/>
              <a:t>‹#›</a:t>
            </a:fld>
            <a:endParaRPr lang="en-US" dirty="0"/>
          </a:p>
        </p:txBody>
      </p:sp>
    </p:spTree>
    <p:extLst>
      <p:ext uri="{BB962C8B-B14F-4D97-AF65-F5344CB8AC3E}">
        <p14:creationId xmlns:p14="http://schemas.microsoft.com/office/powerpoint/2010/main" val="165649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Strategic Marketing</a:t>
            </a:r>
            <a:endParaRPr lang="en-US" b="0" i="0" dirty="0">
              <a:latin typeface="+mn-lt"/>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A5272-182F-4326-ADE1-6A0982F9628C}" type="slidenum">
              <a:rPr lang="en-US" smtClean="0"/>
              <a:t>‹#›</a:t>
            </a:fld>
            <a:endParaRPr lang="en-US" dirty="0"/>
          </a:p>
        </p:txBody>
      </p:sp>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053" y="5961706"/>
            <a:ext cx="3429000" cy="914400"/>
          </a:xfrm>
          <a:prstGeom prst="rect">
            <a:avLst/>
          </a:prstGeom>
        </p:spPr>
      </p:pic>
    </p:spTree>
    <p:extLst>
      <p:ext uri="{BB962C8B-B14F-4D97-AF65-F5344CB8AC3E}">
        <p14:creationId xmlns:p14="http://schemas.microsoft.com/office/powerpoint/2010/main" val="342954822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sldNum="0" hdr="0" dt="0"/>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85800" y="2416175"/>
            <a:ext cx="7772400" cy="1470025"/>
          </a:xfrm>
        </p:spPr>
        <p:txBody>
          <a:bodyPr>
            <a:normAutofit/>
          </a:bodyPr>
          <a:lstStyle/>
          <a:p>
            <a:r>
              <a:rPr lang="en-US" dirty="0"/>
              <a:t>Strategic </a:t>
            </a:r>
            <a:r>
              <a:rPr lang="en-US" dirty="0" smtClean="0"/>
              <a:t>Marketing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dirty="0" smtClean="0"/>
              <a:t>Market Research -- The Full Range</a:t>
            </a:r>
          </a:p>
        </p:txBody>
      </p:sp>
      <p:sp>
        <p:nvSpPr>
          <p:cNvPr id="12292" name="Rectangle 3"/>
          <p:cNvSpPr>
            <a:spLocks noGrp="1" noChangeArrowheads="1"/>
          </p:cNvSpPr>
          <p:nvPr>
            <p:ph idx="1"/>
          </p:nvPr>
        </p:nvSpPr>
        <p:spPr>
          <a:xfrm>
            <a:off x="457200" y="2209801"/>
            <a:ext cx="8229600" cy="3124199"/>
          </a:xfrm>
        </p:spPr>
        <p:txBody>
          <a:bodyPr/>
          <a:lstStyle/>
          <a:p>
            <a:r>
              <a:rPr lang="en-US" dirty="0" smtClean="0"/>
              <a:t>Personal contact</a:t>
            </a:r>
          </a:p>
          <a:p>
            <a:r>
              <a:rPr lang="en-US" dirty="0" smtClean="0"/>
              <a:t>Surveys</a:t>
            </a:r>
          </a:p>
          <a:p>
            <a:r>
              <a:rPr lang="en-US" dirty="0" smtClean="0"/>
              <a:t>Feedback</a:t>
            </a:r>
          </a:p>
          <a:p>
            <a:r>
              <a:rPr lang="en-US" dirty="0" smtClean="0"/>
              <a:t>Observation</a:t>
            </a:r>
          </a:p>
          <a:p>
            <a:r>
              <a:rPr lang="en-US" dirty="0" smtClean="0"/>
              <a:t>Experimentation</a:t>
            </a:r>
          </a:p>
          <a:p>
            <a:r>
              <a:rPr lang="en-US" dirty="0" smtClean="0"/>
              <a:t>Simulation</a:t>
            </a:r>
          </a:p>
        </p:txBody>
      </p:sp>
      <p:sp>
        <p:nvSpPr>
          <p:cNvPr id="12293" name="Text Box 4"/>
          <p:cNvSpPr txBox="1">
            <a:spLocks noChangeArrowheads="1"/>
          </p:cNvSpPr>
          <p:nvPr/>
        </p:nvSpPr>
        <p:spPr bwMode="auto">
          <a:xfrm>
            <a:off x="533400" y="17526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What do you need?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Collecting Product Data -- ACE</a:t>
            </a:r>
          </a:p>
        </p:txBody>
      </p:sp>
      <p:graphicFrame>
        <p:nvGraphicFramePr>
          <p:cNvPr id="4" name="Table 3"/>
          <p:cNvGraphicFramePr>
            <a:graphicFrameLocks noGrp="1"/>
          </p:cNvGraphicFramePr>
          <p:nvPr>
            <p:extLst>
              <p:ext uri="{D42A27DB-BD31-4B8C-83A1-F6EECF244321}">
                <p14:modId xmlns:p14="http://schemas.microsoft.com/office/powerpoint/2010/main" val="3800776524"/>
              </p:ext>
            </p:extLst>
          </p:nvPr>
        </p:nvGraphicFramePr>
        <p:xfrm>
          <a:off x="609600" y="1919969"/>
          <a:ext cx="8001000" cy="3418840"/>
        </p:xfrm>
        <a:graphic>
          <a:graphicData uri="http://schemas.openxmlformats.org/drawingml/2006/table">
            <a:tbl>
              <a:tblPr firstRow="1" bandRow="1">
                <a:tableStyleId>{5C22544A-7EE6-4342-B048-85BDC9FD1C3A}</a:tableStyleId>
              </a:tblPr>
              <a:tblGrid>
                <a:gridCol w="990600"/>
                <a:gridCol w="2362200"/>
                <a:gridCol w="2514600"/>
                <a:gridCol w="2133600"/>
              </a:tblGrid>
              <a:tr h="370840">
                <a:tc>
                  <a:txBody>
                    <a:bodyPr/>
                    <a:lstStyle/>
                    <a:p>
                      <a:endParaRPr lang="en-US" sz="1600" dirty="0">
                        <a:latin typeface="Times New Roman" pitchFamily="18" charset="0"/>
                        <a:cs typeface="Times New Roman" pitchFamily="18" charset="0"/>
                      </a:endParaRPr>
                    </a:p>
                  </a:txBody>
                  <a:tcPr>
                    <a:noFill/>
                  </a:tcPr>
                </a:tc>
                <a:tc>
                  <a:txBody>
                    <a:bodyPr/>
                    <a:lstStyle/>
                    <a:p>
                      <a:r>
                        <a:rPr lang="en-US" sz="1600" dirty="0" smtClean="0">
                          <a:latin typeface="Times New Roman" pitchFamily="18" charset="0"/>
                          <a:cs typeface="Times New Roman" pitchFamily="18" charset="0"/>
                        </a:rPr>
                        <a:t>Basic</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Discriminator</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Energizer</a:t>
                      </a:r>
                      <a:endParaRPr lang="en-US" sz="1600" dirty="0">
                        <a:latin typeface="Times New Roman" pitchFamily="18" charset="0"/>
                        <a:cs typeface="Times New Roman" pitchFamily="18" charset="0"/>
                      </a:endParaRPr>
                    </a:p>
                  </a:txBody>
                  <a:tcPr/>
                </a:tc>
              </a:tr>
              <a:tr h="370840">
                <a:tc>
                  <a:txBody>
                    <a:bodyPr/>
                    <a:lstStyle/>
                    <a:p>
                      <a:r>
                        <a:rPr lang="en-US" sz="1400" b="1" dirty="0" smtClean="0">
                          <a:latin typeface="Times New Roman" pitchFamily="18" charset="0"/>
                          <a:cs typeface="Times New Roman" pitchFamily="18" charset="0"/>
                        </a:rPr>
                        <a:t>Positive</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Non-negotiable</a:t>
                      </a:r>
                    </a:p>
                    <a:p>
                      <a:r>
                        <a:rPr lang="en-US" sz="1400" dirty="0" smtClean="0">
                          <a:latin typeface="Times New Roman" pitchFamily="18" charset="0"/>
                          <a:cs typeface="Times New Roman" pitchFamily="18" charset="0"/>
                        </a:rPr>
                        <a:t>Perform</a:t>
                      </a:r>
                      <a:r>
                        <a:rPr lang="en-US" sz="1400" baseline="0" dirty="0" smtClean="0">
                          <a:latin typeface="Times New Roman" pitchFamily="18" charset="0"/>
                          <a:cs typeface="Times New Roman" pitchFamily="18" charset="0"/>
                        </a:rPr>
                        <a:t> at least as well as competitors but not much better</a:t>
                      </a:r>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Differentiator</a:t>
                      </a:r>
                    </a:p>
                    <a:p>
                      <a:r>
                        <a:rPr lang="en-US" sz="1400" dirty="0" smtClean="0">
                          <a:latin typeface="Times New Roman" pitchFamily="18" charset="0"/>
                          <a:cs typeface="Times New Roman" pitchFamily="18" charset="0"/>
                        </a:rPr>
                        <a:t>Perform better than competitors if attribute is salient to target customers</a:t>
                      </a:r>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Exciter</a:t>
                      </a:r>
                    </a:p>
                    <a:p>
                      <a:r>
                        <a:rPr lang="en-US" sz="1400" dirty="0" smtClean="0">
                          <a:latin typeface="Times New Roman" pitchFamily="18" charset="0"/>
                          <a:cs typeface="Times New Roman" pitchFamily="18" charset="0"/>
                        </a:rPr>
                        <a:t>Perform better than competitors</a:t>
                      </a:r>
                      <a:endParaRPr lang="en-US" sz="1400" dirty="0">
                        <a:latin typeface="Times New Roman" pitchFamily="18" charset="0"/>
                        <a:cs typeface="Times New Roman" pitchFamily="18" charset="0"/>
                      </a:endParaRPr>
                    </a:p>
                  </a:txBody>
                  <a:tcPr/>
                </a:tc>
              </a:tr>
              <a:tr h="370840">
                <a:tc>
                  <a:txBody>
                    <a:bodyPr/>
                    <a:lstStyle/>
                    <a:p>
                      <a:r>
                        <a:rPr lang="en-US" sz="1400" b="1" dirty="0" smtClean="0">
                          <a:latin typeface="Times New Roman" pitchFamily="18" charset="0"/>
                          <a:cs typeface="Times New Roman" pitchFamily="18" charset="0"/>
                        </a:rPr>
                        <a:t>Negative</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Tolerable</a:t>
                      </a:r>
                    </a:p>
                    <a:p>
                      <a:r>
                        <a:rPr lang="en-US" sz="1400" dirty="0" smtClean="0">
                          <a:latin typeface="Times New Roman" pitchFamily="18" charset="0"/>
                          <a:cs typeface="Times New Roman" pitchFamily="18" charset="0"/>
                        </a:rPr>
                        <a:t>Perform no worse</a:t>
                      </a:r>
                      <a:r>
                        <a:rPr lang="en-US" sz="1400" baseline="0" dirty="0" smtClean="0">
                          <a:latin typeface="Times New Roman" pitchFamily="18" charset="0"/>
                          <a:cs typeface="Times New Roman" pitchFamily="18" charset="0"/>
                        </a:rPr>
                        <a:t> than competitors but not much better</a:t>
                      </a:r>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Dissatisfier</a:t>
                      </a:r>
                    </a:p>
                    <a:p>
                      <a:r>
                        <a:rPr lang="en-US" sz="1400" dirty="0" smtClean="0">
                          <a:latin typeface="Times New Roman" pitchFamily="18" charset="0"/>
                          <a:cs typeface="Times New Roman" pitchFamily="18" charset="0"/>
                        </a:rPr>
                        <a:t>Perform better than competitors and correct problems soon</a:t>
                      </a:r>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Enrager</a:t>
                      </a:r>
                    </a:p>
                    <a:p>
                      <a:r>
                        <a:rPr lang="en-US" sz="1400" dirty="0" smtClean="0">
                          <a:latin typeface="Times New Roman" pitchFamily="18" charset="0"/>
                          <a:cs typeface="Times New Roman" pitchFamily="18" charset="0"/>
                        </a:rPr>
                        <a:t>Correct problem at any cost</a:t>
                      </a:r>
                      <a:endParaRPr lang="en-US" sz="1400" dirty="0">
                        <a:latin typeface="Times New Roman" pitchFamily="18" charset="0"/>
                        <a:cs typeface="Times New Roman" pitchFamily="18" charset="0"/>
                      </a:endParaRPr>
                    </a:p>
                  </a:txBody>
                  <a:tcPr/>
                </a:tc>
              </a:tr>
              <a:tr h="370840">
                <a:tc>
                  <a:txBody>
                    <a:bodyPr/>
                    <a:lstStyle/>
                    <a:p>
                      <a:r>
                        <a:rPr lang="en-US" sz="1400" b="1" dirty="0" smtClean="0">
                          <a:latin typeface="Times New Roman" pitchFamily="18" charset="0"/>
                          <a:cs typeface="Times New Roman" pitchFamily="18" charset="0"/>
                        </a:rPr>
                        <a:t>Neutral</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So What?</a:t>
                      </a:r>
                    </a:p>
                    <a:p>
                      <a:r>
                        <a:rPr lang="en-US" sz="1400" dirty="0" smtClean="0">
                          <a:latin typeface="Times New Roman" pitchFamily="18" charset="0"/>
                          <a:cs typeface="Times New Roman" pitchFamily="18" charset="0"/>
                        </a:rPr>
                        <a:t>Retain only those attributes</a:t>
                      </a:r>
                      <a:r>
                        <a:rPr lang="en-US" sz="1400" baseline="0" dirty="0" smtClean="0">
                          <a:latin typeface="Times New Roman" pitchFamily="18" charset="0"/>
                          <a:cs typeface="Times New Roman" pitchFamily="18" charset="0"/>
                        </a:rPr>
                        <a:t> needed for other target segments or other justifiable reasons</a:t>
                      </a:r>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Not Applicable</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Not Applicable</a:t>
                      </a:r>
                      <a:endParaRPr lang="en-US" sz="1400" b="1" dirty="0">
                        <a:latin typeface="Times New Roman" pitchFamily="18" charset="0"/>
                        <a:cs typeface="Times New Roman" pitchFamily="18" charset="0"/>
                      </a:endParaRPr>
                    </a:p>
                  </a:txBody>
                  <a:tcPr/>
                </a:tc>
              </a:tr>
            </a:tbl>
          </a:graphicData>
        </a:graphic>
      </p:graphicFrame>
      <p:sp>
        <p:nvSpPr>
          <p:cNvPr id="5" name="Text Box 11"/>
          <p:cNvSpPr txBox="1">
            <a:spLocks noChangeArrowheads="1"/>
          </p:cNvSpPr>
          <p:nvPr/>
        </p:nvSpPr>
        <p:spPr bwMode="auto">
          <a:xfrm>
            <a:off x="6324600" y="5410200"/>
            <a:ext cx="2209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200" i="1" dirty="0"/>
              <a:t>Source:  MacMillan &amp; McGrath</a:t>
            </a:r>
          </a:p>
        </p:txBody>
      </p:sp>
      <p:sp>
        <p:nvSpPr>
          <p:cNvPr id="6" name="Text Box 10"/>
          <p:cNvSpPr txBox="1">
            <a:spLocks noChangeArrowheads="1"/>
          </p:cNvSpPr>
          <p:nvPr/>
        </p:nvSpPr>
        <p:spPr bwMode="auto">
          <a:xfrm>
            <a:off x="609600" y="1524000"/>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dirty="0"/>
              <a:t>The Attribute Categorization and Evaluation Matrix</a:t>
            </a:r>
          </a:p>
        </p:txBody>
      </p:sp>
    </p:spTree>
    <p:extLst>
      <p:ext uri="{BB962C8B-B14F-4D97-AF65-F5344CB8AC3E}">
        <p14:creationId xmlns:p14="http://schemas.microsoft.com/office/powerpoint/2010/main" val="1617940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ACE Example -- US Flag Cruise Ship</a:t>
            </a:r>
          </a:p>
        </p:txBody>
      </p:sp>
      <p:graphicFrame>
        <p:nvGraphicFramePr>
          <p:cNvPr id="4" name="Table 3"/>
          <p:cNvGraphicFramePr>
            <a:graphicFrameLocks noGrp="1"/>
          </p:cNvGraphicFramePr>
          <p:nvPr>
            <p:extLst>
              <p:ext uri="{D42A27DB-BD31-4B8C-83A1-F6EECF244321}">
                <p14:modId xmlns:p14="http://schemas.microsoft.com/office/powerpoint/2010/main" val="3480828698"/>
              </p:ext>
            </p:extLst>
          </p:nvPr>
        </p:nvGraphicFramePr>
        <p:xfrm>
          <a:off x="609600" y="1919969"/>
          <a:ext cx="8001000" cy="2778760"/>
        </p:xfrm>
        <a:graphic>
          <a:graphicData uri="http://schemas.openxmlformats.org/drawingml/2006/table">
            <a:tbl>
              <a:tblPr firstRow="1" bandRow="1">
                <a:tableStyleId>{5C22544A-7EE6-4342-B048-85BDC9FD1C3A}</a:tableStyleId>
              </a:tblPr>
              <a:tblGrid>
                <a:gridCol w="990600"/>
                <a:gridCol w="2362200"/>
                <a:gridCol w="2514600"/>
                <a:gridCol w="2133600"/>
              </a:tblGrid>
              <a:tr h="370840">
                <a:tc>
                  <a:txBody>
                    <a:bodyPr/>
                    <a:lstStyle/>
                    <a:p>
                      <a:endParaRPr lang="en-US" sz="1600" dirty="0">
                        <a:latin typeface="Times New Roman" pitchFamily="18" charset="0"/>
                        <a:cs typeface="Times New Roman" pitchFamily="18" charset="0"/>
                      </a:endParaRPr>
                    </a:p>
                  </a:txBody>
                  <a:tcPr>
                    <a:noFill/>
                  </a:tcPr>
                </a:tc>
                <a:tc>
                  <a:txBody>
                    <a:bodyPr/>
                    <a:lstStyle/>
                    <a:p>
                      <a:r>
                        <a:rPr lang="en-US" sz="1600" dirty="0" smtClean="0">
                          <a:latin typeface="Times New Roman" pitchFamily="18" charset="0"/>
                          <a:cs typeface="Times New Roman" pitchFamily="18" charset="0"/>
                        </a:rPr>
                        <a:t>Basic</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Discriminator</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Energizer</a:t>
                      </a:r>
                      <a:endParaRPr lang="en-US" sz="1600" dirty="0">
                        <a:latin typeface="Times New Roman" pitchFamily="18" charset="0"/>
                        <a:cs typeface="Times New Roman" pitchFamily="18" charset="0"/>
                      </a:endParaRPr>
                    </a:p>
                  </a:txBody>
                  <a:tcPr/>
                </a:tc>
              </a:tr>
              <a:tr h="370840">
                <a:tc>
                  <a:txBody>
                    <a:bodyPr/>
                    <a:lstStyle/>
                    <a:p>
                      <a:r>
                        <a:rPr lang="en-US" sz="1400" b="1" dirty="0" smtClean="0">
                          <a:latin typeface="Times New Roman" pitchFamily="18" charset="0"/>
                          <a:cs typeface="Times New Roman" pitchFamily="18" charset="0"/>
                        </a:rPr>
                        <a:t>Positive</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Non-negotiable</a:t>
                      </a:r>
                    </a:p>
                    <a:p>
                      <a:r>
                        <a:rPr lang="en-US" sz="1400" dirty="0" smtClean="0">
                          <a:latin typeface="Times New Roman" pitchFamily="18" charset="0"/>
                          <a:cs typeface="Times New Roman" pitchFamily="18" charset="0"/>
                        </a:rPr>
                        <a:t>Meet all performance</a:t>
                      </a:r>
                      <a:r>
                        <a:rPr lang="en-US" sz="1400" baseline="0" dirty="0" smtClean="0">
                          <a:latin typeface="Times New Roman" pitchFamily="18" charset="0"/>
                          <a:cs typeface="Times New Roman" pitchFamily="18" charset="0"/>
                        </a:rPr>
                        <a:t> requirements</a:t>
                      </a:r>
                    </a:p>
                    <a:p>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Differentiator</a:t>
                      </a:r>
                    </a:p>
                    <a:p>
                      <a:r>
                        <a:rPr lang="en-US" sz="1400" dirty="0" smtClean="0">
                          <a:latin typeface="Times New Roman" pitchFamily="18" charset="0"/>
                          <a:cs typeface="Times New Roman" pitchFamily="18" charset="0"/>
                        </a:rPr>
                        <a:t>Operational</a:t>
                      </a:r>
                      <a:r>
                        <a:rPr lang="en-US" sz="1400" baseline="0" dirty="0" smtClean="0">
                          <a:latin typeface="Times New Roman" pitchFamily="18" charset="0"/>
                          <a:cs typeface="Times New Roman" pitchFamily="18" charset="0"/>
                        </a:rPr>
                        <a:t> flexibility</a:t>
                      </a:r>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Exciter</a:t>
                      </a:r>
                    </a:p>
                    <a:p>
                      <a:r>
                        <a:rPr lang="en-US" sz="1400" dirty="0" smtClean="0">
                          <a:latin typeface="Times New Roman" pitchFamily="18" charset="0"/>
                          <a:cs typeface="Times New Roman" pitchFamily="18" charset="0"/>
                        </a:rPr>
                        <a:t>Low operating costs</a:t>
                      </a:r>
                      <a:endParaRPr lang="en-US" sz="1400" dirty="0">
                        <a:latin typeface="Times New Roman" pitchFamily="18" charset="0"/>
                        <a:cs typeface="Times New Roman" pitchFamily="18" charset="0"/>
                      </a:endParaRPr>
                    </a:p>
                  </a:txBody>
                  <a:tcPr/>
                </a:tc>
              </a:tr>
              <a:tr h="370840">
                <a:tc>
                  <a:txBody>
                    <a:bodyPr/>
                    <a:lstStyle/>
                    <a:p>
                      <a:r>
                        <a:rPr lang="en-US" sz="1400" b="1" dirty="0" smtClean="0">
                          <a:latin typeface="Times New Roman" pitchFamily="18" charset="0"/>
                          <a:cs typeface="Times New Roman" pitchFamily="18" charset="0"/>
                        </a:rPr>
                        <a:t>Negative</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Tolerable</a:t>
                      </a:r>
                    </a:p>
                    <a:p>
                      <a:r>
                        <a:rPr lang="en-US" sz="1400" dirty="0" smtClean="0">
                          <a:latin typeface="Times New Roman" pitchFamily="18" charset="0"/>
                          <a:cs typeface="Times New Roman" pitchFamily="18" charset="0"/>
                        </a:rPr>
                        <a:t>Derivative of old design</a:t>
                      </a:r>
                    </a:p>
                    <a:p>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Dissatisfier</a:t>
                      </a:r>
                    </a:p>
                    <a:p>
                      <a:r>
                        <a:rPr lang="en-US" sz="1400" dirty="0" smtClean="0">
                          <a:latin typeface="Times New Roman" pitchFamily="18" charset="0"/>
                          <a:cs typeface="Times New Roman" pitchFamily="18" charset="0"/>
                        </a:rPr>
                        <a:t>Appearance of ship</a:t>
                      </a:r>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Enrager</a:t>
                      </a:r>
                    </a:p>
                    <a:p>
                      <a:r>
                        <a:rPr lang="en-US" sz="1400" dirty="0" smtClean="0">
                          <a:latin typeface="Times New Roman" pitchFamily="18" charset="0"/>
                          <a:cs typeface="Times New Roman" pitchFamily="18" charset="0"/>
                        </a:rPr>
                        <a:t>High purchase price</a:t>
                      </a:r>
                      <a:endParaRPr lang="en-US" sz="1400" dirty="0">
                        <a:latin typeface="Times New Roman" pitchFamily="18" charset="0"/>
                        <a:cs typeface="Times New Roman" pitchFamily="18" charset="0"/>
                      </a:endParaRPr>
                    </a:p>
                  </a:txBody>
                  <a:tcPr/>
                </a:tc>
              </a:tr>
              <a:tr h="370840">
                <a:tc>
                  <a:txBody>
                    <a:bodyPr/>
                    <a:lstStyle/>
                    <a:p>
                      <a:r>
                        <a:rPr lang="en-US" sz="1400" b="1" dirty="0" smtClean="0">
                          <a:latin typeface="Times New Roman" pitchFamily="18" charset="0"/>
                          <a:cs typeface="Times New Roman" pitchFamily="18" charset="0"/>
                        </a:rPr>
                        <a:t>Neutral</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So What?</a:t>
                      </a:r>
                    </a:p>
                    <a:p>
                      <a:r>
                        <a:rPr lang="en-US" sz="1400" dirty="0" smtClean="0">
                          <a:latin typeface="Times New Roman" pitchFamily="18" charset="0"/>
                          <a:cs typeface="Times New Roman" pitchFamily="18" charset="0"/>
                        </a:rPr>
                        <a:t>Regulatory compliance</a:t>
                      </a:r>
                    </a:p>
                    <a:p>
                      <a:endParaRPr lang="en-US" sz="1400"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Not Applicable</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Not Applicable</a:t>
                      </a:r>
                      <a:endParaRPr lang="en-US" sz="1400" b="1"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83126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dirty="0" smtClean="0"/>
              <a:t>Customer Segmentation --</a:t>
            </a:r>
            <a:br>
              <a:rPr lang="en-US" dirty="0" smtClean="0"/>
            </a:br>
            <a:r>
              <a:rPr lang="en-US" dirty="0" smtClean="0"/>
              <a:t>Demographics vs. Psychographics</a:t>
            </a:r>
          </a:p>
        </p:txBody>
      </p:sp>
      <p:grpSp>
        <p:nvGrpSpPr>
          <p:cNvPr id="2" name="Group 1"/>
          <p:cNvGrpSpPr/>
          <p:nvPr/>
        </p:nvGrpSpPr>
        <p:grpSpPr>
          <a:xfrm>
            <a:off x="2209800" y="1676400"/>
            <a:ext cx="4876800" cy="3785652"/>
            <a:chOff x="2209800" y="1676400"/>
            <a:chExt cx="4876800" cy="3785652"/>
          </a:xfrm>
        </p:grpSpPr>
        <p:sp>
          <p:nvSpPr>
            <p:cNvPr id="15365" name="Text Box 3"/>
            <p:cNvSpPr txBox="1">
              <a:spLocks noChangeArrowheads="1"/>
            </p:cNvSpPr>
            <p:nvPr/>
          </p:nvSpPr>
          <p:spPr bwMode="auto">
            <a:xfrm>
              <a:off x="2209800" y="1676400"/>
              <a:ext cx="48768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dirty="0"/>
                <a:t>Who are they?</a:t>
              </a:r>
            </a:p>
            <a:p>
              <a:pPr algn="ctr">
                <a:spcBef>
                  <a:spcPct val="50000"/>
                </a:spcBef>
              </a:pPr>
              <a:endParaRPr lang="en-US" dirty="0"/>
            </a:p>
            <a:p>
              <a:pPr algn="ctr">
                <a:spcBef>
                  <a:spcPct val="50000"/>
                </a:spcBef>
              </a:pPr>
              <a:endParaRPr lang="en-US" dirty="0"/>
            </a:p>
            <a:p>
              <a:pPr algn="ctr">
                <a:spcBef>
                  <a:spcPct val="50000"/>
                </a:spcBef>
              </a:pPr>
              <a:r>
                <a:rPr lang="en-US" dirty="0"/>
                <a:t>What do they want?</a:t>
              </a:r>
            </a:p>
            <a:p>
              <a:pPr algn="ctr">
                <a:spcBef>
                  <a:spcPct val="50000"/>
                </a:spcBef>
              </a:pPr>
              <a:endParaRPr lang="en-US" dirty="0"/>
            </a:p>
            <a:p>
              <a:pPr algn="ctr">
                <a:spcBef>
                  <a:spcPct val="50000"/>
                </a:spcBef>
              </a:pPr>
              <a:endParaRPr lang="en-US" dirty="0"/>
            </a:p>
            <a:p>
              <a:pPr algn="ctr">
                <a:spcBef>
                  <a:spcPct val="50000"/>
                </a:spcBef>
              </a:pPr>
              <a:r>
                <a:rPr lang="en-US" dirty="0"/>
                <a:t>What </a:t>
              </a:r>
              <a:r>
                <a:rPr lang="en-US" i="1" dirty="0"/>
                <a:t>will</a:t>
              </a:r>
              <a:r>
                <a:rPr lang="en-US" dirty="0"/>
                <a:t> they want?</a:t>
              </a:r>
            </a:p>
          </p:txBody>
        </p:sp>
        <p:sp>
          <p:nvSpPr>
            <p:cNvPr id="15366" name="AutoShape 4"/>
            <p:cNvSpPr>
              <a:spLocks noChangeArrowheads="1"/>
            </p:cNvSpPr>
            <p:nvPr/>
          </p:nvSpPr>
          <p:spPr bwMode="auto">
            <a:xfrm>
              <a:off x="4305300" y="2286000"/>
              <a:ext cx="685800" cy="914400"/>
            </a:xfrm>
            <a:prstGeom prst="downArrow">
              <a:avLst>
                <a:gd name="adj1" fmla="val 50000"/>
                <a:gd name="adj2"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67" name="AutoShape 5"/>
            <p:cNvSpPr>
              <a:spLocks noChangeArrowheads="1"/>
            </p:cNvSpPr>
            <p:nvPr/>
          </p:nvSpPr>
          <p:spPr bwMode="auto">
            <a:xfrm>
              <a:off x="4305300" y="3962400"/>
              <a:ext cx="685800" cy="914400"/>
            </a:xfrm>
            <a:prstGeom prst="downArrow">
              <a:avLst>
                <a:gd name="adj1" fmla="val 50000"/>
                <a:gd name="adj2"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en-US" dirty="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76200" y="274638"/>
            <a:ext cx="8686800" cy="1143000"/>
          </a:xfrm>
        </p:spPr>
        <p:txBody>
          <a:bodyPr/>
          <a:lstStyle/>
          <a:p>
            <a:r>
              <a:rPr lang="en-US" dirty="0" smtClean="0"/>
              <a:t>Case Study -- Cruise Segmentation in 1987</a:t>
            </a:r>
          </a:p>
        </p:txBody>
      </p:sp>
      <p:sp>
        <p:nvSpPr>
          <p:cNvPr id="16388" name="Rectangle 3"/>
          <p:cNvSpPr>
            <a:spLocks noChangeArrowheads="1"/>
          </p:cNvSpPr>
          <p:nvPr/>
        </p:nvSpPr>
        <p:spPr bwMode="auto">
          <a:xfrm>
            <a:off x="2133600" y="1828800"/>
            <a:ext cx="6019800" cy="30480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endParaRPr lang="en-US" dirty="0"/>
          </a:p>
        </p:txBody>
      </p:sp>
      <p:sp>
        <p:nvSpPr>
          <p:cNvPr id="16389" name="Line 4"/>
          <p:cNvSpPr>
            <a:spLocks noChangeShapeType="1"/>
          </p:cNvSpPr>
          <p:nvPr/>
        </p:nvSpPr>
        <p:spPr bwMode="auto">
          <a:xfrm>
            <a:off x="5105400" y="18288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0" name="Line 5"/>
          <p:cNvSpPr>
            <a:spLocks noChangeShapeType="1"/>
          </p:cNvSpPr>
          <p:nvPr/>
        </p:nvSpPr>
        <p:spPr bwMode="auto">
          <a:xfrm>
            <a:off x="2133600" y="3352800"/>
            <a:ext cx="601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1" name="Oval 6"/>
          <p:cNvSpPr>
            <a:spLocks noChangeArrowheads="1"/>
          </p:cNvSpPr>
          <p:nvPr/>
        </p:nvSpPr>
        <p:spPr bwMode="auto">
          <a:xfrm>
            <a:off x="6096000" y="1905000"/>
            <a:ext cx="1828800" cy="914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2" name="Oval 7"/>
          <p:cNvSpPr>
            <a:spLocks noChangeArrowheads="1"/>
          </p:cNvSpPr>
          <p:nvPr/>
        </p:nvSpPr>
        <p:spPr bwMode="auto">
          <a:xfrm>
            <a:off x="5029200" y="2743200"/>
            <a:ext cx="1828800" cy="914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3" name="Oval 8"/>
          <p:cNvSpPr>
            <a:spLocks noChangeArrowheads="1"/>
          </p:cNvSpPr>
          <p:nvPr/>
        </p:nvSpPr>
        <p:spPr bwMode="auto">
          <a:xfrm>
            <a:off x="2133600" y="4038600"/>
            <a:ext cx="1828800" cy="914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4" name="Oval 9"/>
          <p:cNvSpPr>
            <a:spLocks noChangeArrowheads="1"/>
          </p:cNvSpPr>
          <p:nvPr/>
        </p:nvSpPr>
        <p:spPr bwMode="auto">
          <a:xfrm>
            <a:off x="3048000" y="3352800"/>
            <a:ext cx="1828800" cy="914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5" name="Oval 10"/>
          <p:cNvSpPr>
            <a:spLocks noChangeArrowheads="1"/>
          </p:cNvSpPr>
          <p:nvPr/>
        </p:nvSpPr>
        <p:spPr bwMode="auto">
          <a:xfrm>
            <a:off x="2438400" y="2514600"/>
            <a:ext cx="1828800" cy="914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6" name="Text Box 11"/>
          <p:cNvSpPr txBox="1">
            <a:spLocks noChangeArrowheads="1"/>
          </p:cNvSpPr>
          <p:nvPr/>
        </p:nvSpPr>
        <p:spPr bwMode="auto">
          <a:xfrm>
            <a:off x="6324600" y="21336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000" dirty="0"/>
              <a:t>Me-Nows</a:t>
            </a:r>
          </a:p>
        </p:txBody>
      </p:sp>
      <p:sp>
        <p:nvSpPr>
          <p:cNvPr id="16397" name="Text Box 12"/>
          <p:cNvSpPr txBox="1">
            <a:spLocks noChangeArrowheads="1"/>
          </p:cNvSpPr>
          <p:nvPr/>
        </p:nvSpPr>
        <p:spPr bwMode="auto">
          <a:xfrm>
            <a:off x="5257800" y="29718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000" dirty="0"/>
              <a:t>Me-Toos</a:t>
            </a:r>
          </a:p>
        </p:txBody>
      </p:sp>
      <p:sp>
        <p:nvSpPr>
          <p:cNvPr id="16398" name="Text Box 13"/>
          <p:cNvSpPr txBox="1">
            <a:spLocks noChangeArrowheads="1"/>
          </p:cNvSpPr>
          <p:nvPr/>
        </p:nvSpPr>
        <p:spPr bwMode="auto">
          <a:xfrm>
            <a:off x="3124200" y="3473450"/>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dirty="0"/>
              <a:t>Comfortable Conservatives</a:t>
            </a:r>
            <a:endParaRPr lang="en-US" sz="2000" dirty="0"/>
          </a:p>
        </p:txBody>
      </p:sp>
      <p:sp>
        <p:nvSpPr>
          <p:cNvPr id="16399" name="Text Box 14"/>
          <p:cNvSpPr txBox="1">
            <a:spLocks noChangeArrowheads="1"/>
          </p:cNvSpPr>
          <p:nvPr/>
        </p:nvSpPr>
        <p:spPr bwMode="auto">
          <a:xfrm>
            <a:off x="2362200" y="42672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000" dirty="0"/>
              <a:t>Used-Tos</a:t>
            </a:r>
          </a:p>
        </p:txBody>
      </p:sp>
      <p:sp>
        <p:nvSpPr>
          <p:cNvPr id="16400" name="Text Box 15"/>
          <p:cNvSpPr txBox="1">
            <a:spLocks noChangeArrowheads="1"/>
          </p:cNvSpPr>
          <p:nvPr/>
        </p:nvSpPr>
        <p:spPr bwMode="auto">
          <a:xfrm>
            <a:off x="2667000" y="2590800"/>
            <a:ext cx="1371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000" dirty="0"/>
              <a:t>Family Builders</a:t>
            </a:r>
          </a:p>
        </p:txBody>
      </p:sp>
      <p:sp>
        <p:nvSpPr>
          <p:cNvPr id="16401" name="Text Box 16"/>
          <p:cNvSpPr txBox="1">
            <a:spLocks noChangeArrowheads="1"/>
          </p:cNvSpPr>
          <p:nvPr/>
        </p:nvSpPr>
        <p:spPr bwMode="auto">
          <a:xfrm>
            <a:off x="762000" y="3016250"/>
            <a:ext cx="152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dirty="0"/>
              <a:t>Desire to Spend</a:t>
            </a:r>
          </a:p>
        </p:txBody>
      </p:sp>
      <p:sp>
        <p:nvSpPr>
          <p:cNvPr id="16402" name="Text Box 17"/>
          <p:cNvSpPr txBox="1">
            <a:spLocks noChangeArrowheads="1"/>
          </p:cNvSpPr>
          <p:nvPr/>
        </p:nvSpPr>
        <p:spPr bwMode="auto">
          <a:xfrm>
            <a:off x="4191000" y="4832422"/>
            <a:ext cx="2286000" cy="303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Ability to Spend</a:t>
            </a:r>
          </a:p>
        </p:txBody>
      </p:sp>
      <p:sp>
        <p:nvSpPr>
          <p:cNvPr id="16403" name="Text Box 18"/>
          <p:cNvSpPr txBox="1">
            <a:spLocks noChangeArrowheads="1"/>
          </p:cNvSpPr>
          <p:nvPr/>
        </p:nvSpPr>
        <p:spPr bwMode="auto">
          <a:xfrm>
            <a:off x="990600" y="1720850"/>
            <a:ext cx="1219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Risk Takers</a:t>
            </a:r>
          </a:p>
        </p:txBody>
      </p:sp>
      <p:sp>
        <p:nvSpPr>
          <p:cNvPr id="16404" name="Text Box 19"/>
          <p:cNvSpPr txBox="1">
            <a:spLocks noChangeArrowheads="1"/>
          </p:cNvSpPr>
          <p:nvPr/>
        </p:nvSpPr>
        <p:spPr bwMode="auto">
          <a:xfrm>
            <a:off x="838200" y="4572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Risk Avoiders</a:t>
            </a:r>
          </a:p>
        </p:txBody>
      </p:sp>
      <p:sp>
        <p:nvSpPr>
          <p:cNvPr id="16405" name="Text Box 20"/>
          <p:cNvSpPr txBox="1">
            <a:spLocks noChangeArrowheads="1"/>
          </p:cNvSpPr>
          <p:nvPr/>
        </p:nvSpPr>
        <p:spPr bwMode="auto">
          <a:xfrm>
            <a:off x="2057400" y="48768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Savers</a:t>
            </a:r>
          </a:p>
        </p:txBody>
      </p:sp>
      <p:sp>
        <p:nvSpPr>
          <p:cNvPr id="16406" name="Text Box 21"/>
          <p:cNvSpPr txBox="1">
            <a:spLocks noChangeArrowheads="1"/>
          </p:cNvSpPr>
          <p:nvPr/>
        </p:nvSpPr>
        <p:spPr bwMode="auto">
          <a:xfrm>
            <a:off x="7315200" y="48768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Spenders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dirty="0" smtClean="0"/>
              <a:t>1987 Cruisers</a:t>
            </a:r>
          </a:p>
        </p:txBody>
      </p:sp>
      <p:sp>
        <p:nvSpPr>
          <p:cNvPr id="17412" name="Rectangle 3"/>
          <p:cNvSpPr>
            <a:spLocks noGrp="1" noChangeArrowheads="1"/>
          </p:cNvSpPr>
          <p:nvPr>
            <p:ph idx="1"/>
          </p:nvPr>
        </p:nvSpPr>
        <p:spPr>
          <a:xfrm>
            <a:off x="457200" y="2286001"/>
            <a:ext cx="8229600" cy="2285999"/>
          </a:xfrm>
        </p:spPr>
        <p:txBody>
          <a:bodyPr/>
          <a:lstStyle/>
          <a:p>
            <a:r>
              <a:rPr lang="en-US" dirty="0" smtClean="0"/>
              <a:t>Both younger and older, active, liberal</a:t>
            </a:r>
          </a:p>
          <a:p>
            <a:r>
              <a:rPr lang="en-US" dirty="0" smtClean="0"/>
              <a:t>Higher income</a:t>
            </a:r>
          </a:p>
          <a:p>
            <a:r>
              <a:rPr lang="en-US" dirty="0" smtClean="0"/>
              <a:t>15% of households with 30% of US purchasing power</a:t>
            </a:r>
          </a:p>
          <a:p>
            <a:r>
              <a:rPr lang="en-US" dirty="0" smtClean="0"/>
              <a:t>Rapidly growing segment</a:t>
            </a:r>
          </a:p>
          <a:p>
            <a:r>
              <a:rPr lang="en-US" dirty="0" smtClean="0"/>
              <a:t>Spenders, risk-takers</a:t>
            </a:r>
          </a:p>
        </p:txBody>
      </p:sp>
      <p:sp>
        <p:nvSpPr>
          <p:cNvPr id="17413"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Me-Nows</a:t>
            </a:r>
          </a:p>
        </p:txBody>
      </p:sp>
      <p:sp>
        <p:nvSpPr>
          <p:cNvPr id="17414" name="AutoShape 5"/>
          <p:cNvSpPr>
            <a:spLocks noChangeArrowheads="1"/>
          </p:cNvSpPr>
          <p:nvPr/>
        </p:nvSpPr>
        <p:spPr bwMode="auto">
          <a:xfrm>
            <a:off x="1295400" y="47244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7415" name="Text Box 6"/>
          <p:cNvSpPr txBox="1">
            <a:spLocks noChangeArrowheads="1"/>
          </p:cNvSpPr>
          <p:nvPr/>
        </p:nvSpPr>
        <p:spPr bwMode="auto">
          <a:xfrm>
            <a:off x="2819400" y="47244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Not a prime market, except short cruises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dirty="0" smtClean="0"/>
              <a:t>1987 Cruisers</a:t>
            </a:r>
          </a:p>
        </p:txBody>
      </p:sp>
      <p:sp>
        <p:nvSpPr>
          <p:cNvPr id="18436" name="Rectangle 3"/>
          <p:cNvSpPr>
            <a:spLocks noGrp="1" noChangeArrowheads="1"/>
          </p:cNvSpPr>
          <p:nvPr>
            <p:ph idx="1"/>
          </p:nvPr>
        </p:nvSpPr>
        <p:spPr>
          <a:xfrm>
            <a:off x="457200" y="2209801"/>
            <a:ext cx="8229600" cy="2590799"/>
          </a:xfrm>
        </p:spPr>
        <p:txBody>
          <a:bodyPr/>
          <a:lstStyle/>
          <a:p>
            <a:r>
              <a:rPr lang="en-US" dirty="0" smtClean="0"/>
              <a:t>Older, conservative</a:t>
            </a:r>
          </a:p>
          <a:p>
            <a:r>
              <a:rPr lang="en-US" dirty="0" smtClean="0"/>
              <a:t>Higher income</a:t>
            </a:r>
          </a:p>
          <a:p>
            <a:r>
              <a:rPr lang="en-US" dirty="0" smtClean="0"/>
              <a:t>10% of households with 19% of US purchasing power</a:t>
            </a:r>
          </a:p>
          <a:p>
            <a:r>
              <a:rPr lang="en-US" dirty="0" smtClean="0"/>
              <a:t>Little growth</a:t>
            </a:r>
          </a:p>
          <a:p>
            <a:r>
              <a:rPr lang="en-US" dirty="0" smtClean="0"/>
              <a:t>Conservative spenders</a:t>
            </a:r>
          </a:p>
        </p:txBody>
      </p:sp>
      <p:sp>
        <p:nvSpPr>
          <p:cNvPr id="18437"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Comfortable Conservatives</a:t>
            </a:r>
          </a:p>
        </p:txBody>
      </p:sp>
      <p:sp>
        <p:nvSpPr>
          <p:cNvPr id="18438" name="AutoShape 5"/>
          <p:cNvSpPr>
            <a:spLocks noChangeArrowheads="1"/>
          </p:cNvSpPr>
          <p:nvPr/>
        </p:nvSpPr>
        <p:spPr bwMode="auto">
          <a:xfrm>
            <a:off x="1295400" y="47244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439" name="Text Box 6"/>
          <p:cNvSpPr txBox="1">
            <a:spLocks noChangeArrowheads="1"/>
          </p:cNvSpPr>
          <p:nvPr/>
        </p:nvSpPr>
        <p:spPr bwMode="auto">
          <a:xfrm>
            <a:off x="2819400" y="47244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Prime market for longer cruises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dirty="0" smtClean="0"/>
              <a:t>1987 Cruisers</a:t>
            </a:r>
          </a:p>
        </p:txBody>
      </p:sp>
      <p:sp>
        <p:nvSpPr>
          <p:cNvPr id="19460" name="Rectangle 3"/>
          <p:cNvSpPr>
            <a:spLocks noGrp="1" noChangeArrowheads="1"/>
          </p:cNvSpPr>
          <p:nvPr>
            <p:ph idx="1"/>
          </p:nvPr>
        </p:nvSpPr>
        <p:spPr>
          <a:xfrm>
            <a:off x="457200" y="2209801"/>
            <a:ext cx="8229600" cy="2819399"/>
          </a:xfrm>
        </p:spPr>
        <p:txBody>
          <a:bodyPr/>
          <a:lstStyle/>
          <a:p>
            <a:r>
              <a:rPr lang="en-US" dirty="0" smtClean="0"/>
              <a:t>Younger and middle-aged with children</a:t>
            </a:r>
          </a:p>
          <a:p>
            <a:r>
              <a:rPr lang="en-US" dirty="0" smtClean="0"/>
              <a:t>Low to moderate income</a:t>
            </a:r>
          </a:p>
          <a:p>
            <a:r>
              <a:rPr lang="en-US" dirty="0" smtClean="0"/>
              <a:t>28% of households with 28% of US purchasing power</a:t>
            </a:r>
          </a:p>
          <a:p>
            <a:r>
              <a:rPr lang="en-US" dirty="0" smtClean="0"/>
              <a:t>Declining slightly</a:t>
            </a:r>
          </a:p>
          <a:p>
            <a:r>
              <a:rPr lang="en-US" dirty="0" smtClean="0"/>
              <a:t>Like economy in family-oriented travel and entertainment; interest in health</a:t>
            </a:r>
          </a:p>
        </p:txBody>
      </p:sp>
      <p:sp>
        <p:nvSpPr>
          <p:cNvPr id="19461"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Family Builders</a:t>
            </a:r>
          </a:p>
        </p:txBody>
      </p:sp>
      <p:sp>
        <p:nvSpPr>
          <p:cNvPr id="19462" name="AutoShape 5"/>
          <p:cNvSpPr>
            <a:spLocks noChangeArrowheads="1"/>
          </p:cNvSpPr>
          <p:nvPr/>
        </p:nvSpPr>
        <p:spPr bwMode="auto">
          <a:xfrm>
            <a:off x="1295400" y="48768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463" name="Text Box 6"/>
          <p:cNvSpPr txBox="1">
            <a:spLocks noChangeArrowheads="1"/>
          </p:cNvSpPr>
          <p:nvPr/>
        </p:nvSpPr>
        <p:spPr bwMode="auto">
          <a:xfrm>
            <a:off x="2819400" y="48768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Moderate market, generally without the kids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dirty="0" smtClean="0"/>
              <a:t>1987 Cruisers</a:t>
            </a:r>
          </a:p>
        </p:txBody>
      </p:sp>
      <p:sp>
        <p:nvSpPr>
          <p:cNvPr id="20484" name="Rectangle 3"/>
          <p:cNvSpPr>
            <a:spLocks noGrp="1" noChangeArrowheads="1"/>
          </p:cNvSpPr>
          <p:nvPr>
            <p:ph idx="1"/>
          </p:nvPr>
        </p:nvSpPr>
        <p:spPr>
          <a:xfrm>
            <a:off x="457200" y="2286001"/>
            <a:ext cx="8229600" cy="2285999"/>
          </a:xfrm>
        </p:spPr>
        <p:txBody>
          <a:bodyPr/>
          <a:lstStyle/>
          <a:p>
            <a:r>
              <a:rPr lang="en-US" dirty="0" smtClean="0"/>
              <a:t>Younger, no children</a:t>
            </a:r>
          </a:p>
          <a:p>
            <a:r>
              <a:rPr lang="en-US" dirty="0" smtClean="0"/>
              <a:t>Lower income</a:t>
            </a:r>
          </a:p>
          <a:p>
            <a:r>
              <a:rPr lang="en-US" dirty="0" smtClean="0"/>
              <a:t>22% of households with 13% of US purchasing power</a:t>
            </a:r>
          </a:p>
          <a:p>
            <a:r>
              <a:rPr lang="en-US" dirty="0" smtClean="0"/>
              <a:t>Declining significantly</a:t>
            </a:r>
          </a:p>
          <a:p>
            <a:r>
              <a:rPr lang="en-US" dirty="0" smtClean="0"/>
              <a:t>Copy “me-nows” but spend less</a:t>
            </a:r>
          </a:p>
        </p:txBody>
      </p:sp>
      <p:sp>
        <p:nvSpPr>
          <p:cNvPr id="20485"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Me-Toos</a:t>
            </a:r>
          </a:p>
        </p:txBody>
      </p:sp>
      <p:sp>
        <p:nvSpPr>
          <p:cNvPr id="20486" name="AutoShape 5"/>
          <p:cNvSpPr>
            <a:spLocks noChangeArrowheads="1"/>
          </p:cNvSpPr>
          <p:nvPr/>
        </p:nvSpPr>
        <p:spPr bwMode="auto">
          <a:xfrm>
            <a:off x="1295400" y="48006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87" name="Text Box 6"/>
          <p:cNvSpPr txBox="1">
            <a:spLocks noChangeArrowheads="1"/>
          </p:cNvSpPr>
          <p:nvPr/>
        </p:nvSpPr>
        <p:spPr bwMode="auto">
          <a:xfrm>
            <a:off x="2819400" y="48006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Minimal market, shorter cruises only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dirty="0" smtClean="0"/>
              <a:t>1987 Cruisers</a:t>
            </a:r>
          </a:p>
        </p:txBody>
      </p:sp>
      <p:sp>
        <p:nvSpPr>
          <p:cNvPr id="21508" name="Rectangle 3"/>
          <p:cNvSpPr>
            <a:spLocks noGrp="1" noChangeArrowheads="1"/>
          </p:cNvSpPr>
          <p:nvPr>
            <p:ph idx="1"/>
          </p:nvPr>
        </p:nvSpPr>
        <p:spPr>
          <a:xfrm>
            <a:off x="457200" y="2286001"/>
            <a:ext cx="8229600" cy="2438399"/>
          </a:xfrm>
        </p:spPr>
        <p:txBody>
          <a:bodyPr/>
          <a:lstStyle/>
          <a:p>
            <a:r>
              <a:rPr lang="en-US" dirty="0" smtClean="0"/>
              <a:t>Older</a:t>
            </a:r>
          </a:p>
          <a:p>
            <a:r>
              <a:rPr lang="en-US" dirty="0" smtClean="0"/>
              <a:t>Lower income</a:t>
            </a:r>
          </a:p>
          <a:p>
            <a:r>
              <a:rPr lang="en-US" dirty="0" smtClean="0"/>
              <a:t>25% of households with 11% of US purchasing power</a:t>
            </a:r>
          </a:p>
          <a:p>
            <a:r>
              <a:rPr lang="en-US" dirty="0" smtClean="0"/>
              <a:t>Declining segment</a:t>
            </a:r>
          </a:p>
          <a:p>
            <a:r>
              <a:rPr lang="en-US" dirty="0" smtClean="0"/>
              <a:t>Retired on pensions, dislike spending and trying new things</a:t>
            </a:r>
          </a:p>
        </p:txBody>
      </p:sp>
      <p:sp>
        <p:nvSpPr>
          <p:cNvPr id="21509"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Used-Tos</a:t>
            </a:r>
          </a:p>
        </p:txBody>
      </p:sp>
      <p:sp>
        <p:nvSpPr>
          <p:cNvPr id="21510" name="AutoShape 5"/>
          <p:cNvSpPr>
            <a:spLocks noChangeArrowheads="1"/>
          </p:cNvSpPr>
          <p:nvPr/>
        </p:nvSpPr>
        <p:spPr bwMode="auto">
          <a:xfrm>
            <a:off x="1295400" y="48006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511" name="Text Box 6"/>
          <p:cNvSpPr txBox="1">
            <a:spLocks noChangeArrowheads="1"/>
          </p:cNvSpPr>
          <p:nvPr/>
        </p:nvSpPr>
        <p:spPr bwMode="auto">
          <a:xfrm>
            <a:off x="2819400" y="48006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Too little money to be a major market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Traditional vs. Strategic Marketing</a:t>
            </a:r>
          </a:p>
        </p:txBody>
      </p:sp>
      <p:sp>
        <p:nvSpPr>
          <p:cNvPr id="4100" name="Text Box 6"/>
          <p:cNvSpPr txBox="1">
            <a:spLocks noChangeArrowheads="1"/>
          </p:cNvSpPr>
          <p:nvPr/>
        </p:nvSpPr>
        <p:spPr bwMode="auto">
          <a:xfrm>
            <a:off x="7387830" y="1981200"/>
            <a:ext cx="145137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b="1" dirty="0"/>
              <a:t>Strategic Marketing</a:t>
            </a:r>
          </a:p>
        </p:txBody>
      </p:sp>
      <p:sp>
        <p:nvSpPr>
          <p:cNvPr id="4101" name="Line 3"/>
          <p:cNvSpPr>
            <a:spLocks noChangeShapeType="1"/>
          </p:cNvSpPr>
          <p:nvPr/>
        </p:nvSpPr>
        <p:spPr bwMode="auto">
          <a:xfrm flipV="1">
            <a:off x="1828800" y="1828800"/>
            <a:ext cx="0" cy="3505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2" name="Line 4"/>
          <p:cNvSpPr>
            <a:spLocks noChangeShapeType="1"/>
          </p:cNvSpPr>
          <p:nvPr/>
        </p:nvSpPr>
        <p:spPr bwMode="auto">
          <a:xfrm>
            <a:off x="1828800" y="5334000"/>
            <a:ext cx="5638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3" name="AutoShape 5"/>
          <p:cNvSpPr>
            <a:spLocks noChangeArrowheads="1"/>
          </p:cNvSpPr>
          <p:nvPr/>
        </p:nvSpPr>
        <p:spPr bwMode="auto">
          <a:xfrm rot="-1515500">
            <a:off x="3127770" y="3045426"/>
            <a:ext cx="4495800" cy="990600"/>
          </a:xfrm>
          <a:prstGeom prst="rightArrow">
            <a:avLst>
              <a:gd name="adj1" fmla="val 50000"/>
              <a:gd name="adj2" fmla="val 11346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4" name="Text Box 7"/>
          <p:cNvSpPr txBox="1">
            <a:spLocks noChangeArrowheads="1"/>
          </p:cNvSpPr>
          <p:nvPr/>
        </p:nvSpPr>
        <p:spPr bwMode="auto">
          <a:xfrm>
            <a:off x="1981200" y="4495800"/>
            <a:ext cx="1447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b="1" dirty="0"/>
              <a:t>Traditional Marketing</a:t>
            </a:r>
          </a:p>
        </p:txBody>
      </p:sp>
      <p:sp>
        <p:nvSpPr>
          <p:cNvPr id="4105" name="Text Box 8"/>
          <p:cNvSpPr txBox="1">
            <a:spLocks noChangeArrowheads="1"/>
          </p:cNvSpPr>
          <p:nvPr/>
        </p:nvSpPr>
        <p:spPr bwMode="auto">
          <a:xfrm>
            <a:off x="685800" y="24384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dirty="0"/>
              <a:t>Impact </a:t>
            </a:r>
            <a:br>
              <a:rPr lang="en-US" sz="2000" dirty="0"/>
            </a:br>
            <a:r>
              <a:rPr lang="en-US" sz="2000" dirty="0"/>
              <a:t>on Business</a:t>
            </a:r>
          </a:p>
        </p:txBody>
      </p:sp>
      <p:sp>
        <p:nvSpPr>
          <p:cNvPr id="4106" name="Text Box 9"/>
          <p:cNvSpPr txBox="1">
            <a:spLocks noChangeArrowheads="1"/>
          </p:cNvSpPr>
          <p:nvPr/>
        </p:nvSpPr>
        <p:spPr bwMode="auto">
          <a:xfrm>
            <a:off x="3048000" y="5334000"/>
            <a:ext cx="3200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000" dirty="0"/>
              <a:t>Difficulty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457200" y="342900"/>
            <a:ext cx="8229600" cy="1104900"/>
          </a:xfrm>
        </p:spPr>
        <p:txBody>
          <a:bodyPr/>
          <a:lstStyle/>
          <a:p>
            <a:r>
              <a:rPr lang="en-US" dirty="0" smtClean="0"/>
              <a:t>Case Study -- Cruise Segmentation in 1999</a:t>
            </a:r>
          </a:p>
        </p:txBody>
      </p:sp>
      <p:graphicFrame>
        <p:nvGraphicFramePr>
          <p:cNvPr id="22532" name="Object 3"/>
          <p:cNvGraphicFramePr>
            <a:graphicFrameLocks noGrp="1" noChangeAspect="1"/>
          </p:cNvGraphicFramePr>
          <p:nvPr>
            <p:ph type="chart" idx="1"/>
            <p:extLst>
              <p:ext uri="{D42A27DB-BD31-4B8C-83A1-F6EECF244321}">
                <p14:modId xmlns:p14="http://schemas.microsoft.com/office/powerpoint/2010/main" val="3688664488"/>
              </p:ext>
            </p:extLst>
          </p:nvPr>
        </p:nvGraphicFramePr>
        <p:xfrm>
          <a:off x="838200" y="2286000"/>
          <a:ext cx="7772400" cy="3352800"/>
        </p:xfrm>
        <a:graphic>
          <a:graphicData uri="http://schemas.openxmlformats.org/presentationml/2006/ole">
            <mc:AlternateContent xmlns:mc="http://schemas.openxmlformats.org/markup-compatibility/2006">
              <mc:Choice xmlns:v="urn:schemas-microsoft-com:vml" Requires="v">
                <p:oleObj spid="_x0000_s22556" name="Chart" r:id="rId4" imgW="7772439" imgH="3352851" progId="MSGraph.Chart.8">
                  <p:embed followColorScheme="full"/>
                </p:oleObj>
              </mc:Choice>
              <mc:Fallback>
                <p:oleObj name="Chart" r:id="rId4" imgW="7772439" imgH="3352851" progId="MSGraph.Chart.8">
                  <p:embed followColorScheme="full"/>
                  <p:pic>
                    <p:nvPicPr>
                      <p:cNvPr id="0" name="Object 3"/>
                      <p:cNvPicPr>
                        <a:picLocks noChangeAspect="1" noChangeArrowheads="1"/>
                      </p:cNvPicPr>
                      <p:nvPr/>
                    </p:nvPicPr>
                    <p:blipFill>
                      <a:blip r:embed="rId5"/>
                      <a:srcRect/>
                      <a:stretch>
                        <a:fillRect/>
                      </a:stretch>
                    </p:blipFill>
                    <p:spPr bwMode="auto">
                      <a:xfrm>
                        <a:off x="838200" y="2286000"/>
                        <a:ext cx="77724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2533" name="Text Box 4"/>
          <p:cNvSpPr txBox="1">
            <a:spLocks noChangeArrowheads="1"/>
          </p:cNvSpPr>
          <p:nvPr/>
        </p:nvSpPr>
        <p:spPr bwMode="auto">
          <a:xfrm>
            <a:off x="914400" y="17526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Cruising Prospect Market</a:t>
            </a:r>
          </a:p>
        </p:txBody>
      </p:sp>
      <p:sp>
        <p:nvSpPr>
          <p:cNvPr id="22534" name="Text Box 5"/>
          <p:cNvSpPr txBox="1">
            <a:spLocks noChangeArrowheads="1"/>
          </p:cNvSpPr>
          <p:nvPr/>
        </p:nvSpPr>
        <p:spPr bwMode="auto">
          <a:xfrm>
            <a:off x="4191000" y="5554663"/>
            <a:ext cx="4267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200" i="1" dirty="0"/>
              <a:t>Source:  Cruise Lines International Association, February 1999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dirty="0" smtClean="0"/>
              <a:t>1999 Cruisers</a:t>
            </a:r>
          </a:p>
        </p:txBody>
      </p:sp>
      <p:sp>
        <p:nvSpPr>
          <p:cNvPr id="23556" name="Rectangle 3"/>
          <p:cNvSpPr>
            <a:spLocks noGrp="1" noChangeArrowheads="1"/>
          </p:cNvSpPr>
          <p:nvPr>
            <p:ph idx="1"/>
          </p:nvPr>
        </p:nvSpPr>
        <p:spPr>
          <a:xfrm>
            <a:off x="457200" y="2286001"/>
            <a:ext cx="8229600" cy="2285999"/>
          </a:xfrm>
        </p:spPr>
        <p:txBody>
          <a:bodyPr/>
          <a:lstStyle/>
          <a:p>
            <a:r>
              <a:rPr lang="en-US" dirty="0" smtClean="0"/>
              <a:t>42 years old, 37% college grads</a:t>
            </a:r>
          </a:p>
          <a:p>
            <a:r>
              <a:rPr lang="en-US" dirty="0" smtClean="0"/>
              <a:t>$53K income</a:t>
            </a:r>
          </a:p>
          <a:p>
            <a:r>
              <a:rPr lang="en-US" dirty="0" smtClean="0"/>
              <a:t>70% married</a:t>
            </a:r>
          </a:p>
          <a:p>
            <a:r>
              <a:rPr lang="en-US" dirty="0" smtClean="0"/>
              <a:t>On the way up</a:t>
            </a:r>
          </a:p>
          <a:p>
            <a:r>
              <a:rPr lang="en-US" dirty="0" smtClean="0"/>
              <a:t>Workaholic, fashionable, trendy</a:t>
            </a:r>
          </a:p>
        </p:txBody>
      </p:sp>
      <p:sp>
        <p:nvSpPr>
          <p:cNvPr id="23557"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Want-It-Alls</a:t>
            </a:r>
          </a:p>
        </p:txBody>
      </p:sp>
      <p:sp>
        <p:nvSpPr>
          <p:cNvPr id="23558" name="AutoShape 5"/>
          <p:cNvSpPr>
            <a:spLocks noChangeArrowheads="1"/>
          </p:cNvSpPr>
          <p:nvPr/>
        </p:nvSpPr>
        <p:spPr bwMode="auto">
          <a:xfrm>
            <a:off x="1295400" y="47244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3559" name="Text Box 6"/>
          <p:cNvSpPr txBox="1">
            <a:spLocks noChangeArrowheads="1"/>
          </p:cNvSpPr>
          <p:nvPr/>
        </p:nvSpPr>
        <p:spPr bwMode="auto">
          <a:xfrm>
            <a:off x="2819400" y="4572000"/>
            <a:ext cx="556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Interested in cruising, but worried about quality of the experience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dirty="0" smtClean="0"/>
              <a:t>1999 Cruisers</a:t>
            </a:r>
          </a:p>
        </p:txBody>
      </p:sp>
      <p:sp>
        <p:nvSpPr>
          <p:cNvPr id="24580" name="Rectangle 3"/>
          <p:cNvSpPr>
            <a:spLocks noGrp="1" noChangeArrowheads="1"/>
          </p:cNvSpPr>
          <p:nvPr>
            <p:ph idx="1"/>
          </p:nvPr>
        </p:nvSpPr>
        <p:spPr>
          <a:xfrm>
            <a:off x="457200" y="2286001"/>
            <a:ext cx="8229600" cy="2362199"/>
          </a:xfrm>
        </p:spPr>
        <p:txBody>
          <a:bodyPr/>
          <a:lstStyle/>
          <a:p>
            <a:r>
              <a:rPr lang="en-US" dirty="0" smtClean="0"/>
              <a:t>40 years old, 38% college grads</a:t>
            </a:r>
          </a:p>
          <a:p>
            <a:r>
              <a:rPr lang="en-US" dirty="0" smtClean="0"/>
              <a:t>$48K income</a:t>
            </a:r>
          </a:p>
          <a:p>
            <a:r>
              <a:rPr lang="en-US" dirty="0" smtClean="0"/>
              <a:t>89% married</a:t>
            </a:r>
          </a:p>
          <a:p>
            <a:r>
              <a:rPr lang="en-US" dirty="0" smtClean="0"/>
              <a:t>Family oriented, practical, down to earth, budget conscious, cautious</a:t>
            </a:r>
          </a:p>
        </p:txBody>
      </p:sp>
      <p:sp>
        <p:nvSpPr>
          <p:cNvPr id="24581"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Family Folks</a:t>
            </a:r>
          </a:p>
        </p:txBody>
      </p:sp>
      <p:sp>
        <p:nvSpPr>
          <p:cNvPr id="24582" name="AutoShape 5"/>
          <p:cNvSpPr>
            <a:spLocks noChangeArrowheads="1"/>
          </p:cNvSpPr>
          <p:nvPr/>
        </p:nvSpPr>
        <p:spPr bwMode="auto">
          <a:xfrm>
            <a:off x="1295400" y="46482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4583" name="Text Box 6"/>
          <p:cNvSpPr txBox="1">
            <a:spLocks noChangeArrowheads="1"/>
          </p:cNvSpPr>
          <p:nvPr/>
        </p:nvSpPr>
        <p:spPr bwMode="auto">
          <a:xfrm>
            <a:off x="2819400" y="4495800"/>
            <a:ext cx="556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Not too interested in cruising due to expense and not for children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US" dirty="0" smtClean="0"/>
              <a:t>1999 Cruisers</a:t>
            </a:r>
          </a:p>
        </p:txBody>
      </p:sp>
      <p:sp>
        <p:nvSpPr>
          <p:cNvPr id="25604" name="Rectangle 3"/>
          <p:cNvSpPr>
            <a:spLocks noGrp="1" noChangeArrowheads="1"/>
          </p:cNvSpPr>
          <p:nvPr>
            <p:ph idx="1"/>
          </p:nvPr>
        </p:nvSpPr>
        <p:spPr>
          <a:xfrm>
            <a:off x="457200" y="2286001"/>
            <a:ext cx="8229600" cy="2362199"/>
          </a:xfrm>
        </p:spPr>
        <p:txBody>
          <a:bodyPr/>
          <a:lstStyle/>
          <a:p>
            <a:r>
              <a:rPr lang="en-US" dirty="0" smtClean="0"/>
              <a:t>50 years old, 49% college grads</a:t>
            </a:r>
          </a:p>
          <a:p>
            <a:r>
              <a:rPr lang="en-US" dirty="0" smtClean="0"/>
              <a:t>$40K income</a:t>
            </a:r>
          </a:p>
          <a:p>
            <a:r>
              <a:rPr lang="en-US" dirty="0" smtClean="0"/>
              <a:t>66% married</a:t>
            </a:r>
          </a:p>
          <a:p>
            <a:r>
              <a:rPr lang="en-US" dirty="0" smtClean="0"/>
              <a:t>Cautious</a:t>
            </a:r>
          </a:p>
          <a:p>
            <a:r>
              <a:rPr lang="en-US" dirty="0" smtClean="0"/>
              <a:t>Not physically active, happier with simpler things</a:t>
            </a:r>
          </a:p>
        </p:txBody>
      </p:sp>
      <p:sp>
        <p:nvSpPr>
          <p:cNvPr id="25605"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Cautious Travelers</a:t>
            </a:r>
          </a:p>
        </p:txBody>
      </p:sp>
      <p:sp>
        <p:nvSpPr>
          <p:cNvPr id="25606" name="AutoShape 5"/>
          <p:cNvSpPr>
            <a:spLocks noChangeArrowheads="1"/>
          </p:cNvSpPr>
          <p:nvPr/>
        </p:nvSpPr>
        <p:spPr bwMode="auto">
          <a:xfrm>
            <a:off x="1295400" y="48006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5607" name="Text Box 6"/>
          <p:cNvSpPr txBox="1">
            <a:spLocks noChangeArrowheads="1"/>
          </p:cNvSpPr>
          <p:nvPr/>
        </p:nvSpPr>
        <p:spPr bwMode="auto">
          <a:xfrm>
            <a:off x="2819400" y="4648200"/>
            <a:ext cx="5562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smtClean="0"/>
              <a:t>Less </a:t>
            </a:r>
            <a:r>
              <a:rPr lang="en-US" dirty="0"/>
              <a:t>interest in cruising, worried about an unfamiliar experience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dirty="0" smtClean="0"/>
              <a:t>1999 Cruisers</a:t>
            </a:r>
          </a:p>
        </p:txBody>
      </p:sp>
      <p:sp>
        <p:nvSpPr>
          <p:cNvPr id="26628" name="Rectangle 3"/>
          <p:cNvSpPr>
            <a:spLocks noGrp="1" noChangeArrowheads="1"/>
          </p:cNvSpPr>
          <p:nvPr>
            <p:ph idx="1"/>
          </p:nvPr>
        </p:nvSpPr>
        <p:spPr>
          <a:xfrm>
            <a:off x="457200" y="2286001"/>
            <a:ext cx="8229600" cy="2666999"/>
          </a:xfrm>
        </p:spPr>
        <p:txBody>
          <a:bodyPr/>
          <a:lstStyle/>
          <a:p>
            <a:r>
              <a:rPr lang="en-US" dirty="0" smtClean="0"/>
              <a:t>44 years old, 56% college grads</a:t>
            </a:r>
          </a:p>
          <a:p>
            <a:r>
              <a:rPr lang="en-US" dirty="0" smtClean="0"/>
              <a:t>$64K income</a:t>
            </a:r>
          </a:p>
          <a:p>
            <a:r>
              <a:rPr lang="en-US" dirty="0" smtClean="0"/>
              <a:t>76% married</a:t>
            </a:r>
          </a:p>
          <a:p>
            <a:r>
              <a:rPr lang="en-US" dirty="0" smtClean="0"/>
              <a:t>Physically active</a:t>
            </a:r>
          </a:p>
          <a:p>
            <a:r>
              <a:rPr lang="en-US" dirty="0" smtClean="0"/>
              <a:t>Successful, sports oriented, well traveled, cultured, fashionable</a:t>
            </a:r>
          </a:p>
        </p:txBody>
      </p:sp>
      <p:sp>
        <p:nvSpPr>
          <p:cNvPr id="26629"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Comfortable Spenders</a:t>
            </a:r>
          </a:p>
        </p:txBody>
      </p:sp>
      <p:sp>
        <p:nvSpPr>
          <p:cNvPr id="26630" name="AutoShape 5"/>
          <p:cNvSpPr>
            <a:spLocks noChangeArrowheads="1"/>
          </p:cNvSpPr>
          <p:nvPr/>
        </p:nvSpPr>
        <p:spPr bwMode="auto">
          <a:xfrm>
            <a:off x="1295400" y="50292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631" name="Text Box 6"/>
          <p:cNvSpPr txBox="1">
            <a:spLocks noChangeArrowheads="1"/>
          </p:cNvSpPr>
          <p:nvPr/>
        </p:nvSpPr>
        <p:spPr bwMode="auto">
          <a:xfrm>
            <a:off x="2819400" y="48768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Interested in cruising, no major barriers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dirty="0" smtClean="0"/>
              <a:t>1999 Cruisers</a:t>
            </a:r>
          </a:p>
        </p:txBody>
      </p:sp>
      <p:sp>
        <p:nvSpPr>
          <p:cNvPr id="27652" name="Rectangle 3"/>
          <p:cNvSpPr>
            <a:spLocks noGrp="1" noChangeArrowheads="1"/>
          </p:cNvSpPr>
          <p:nvPr>
            <p:ph idx="1"/>
          </p:nvPr>
        </p:nvSpPr>
        <p:spPr>
          <a:xfrm>
            <a:off x="457200" y="2286001"/>
            <a:ext cx="8229600" cy="2666999"/>
          </a:xfrm>
        </p:spPr>
        <p:txBody>
          <a:bodyPr/>
          <a:lstStyle/>
          <a:p>
            <a:r>
              <a:rPr lang="en-US" dirty="0" smtClean="0"/>
              <a:t>44 years old, 65% college grads</a:t>
            </a:r>
          </a:p>
          <a:p>
            <a:r>
              <a:rPr lang="en-US" dirty="0" smtClean="0"/>
              <a:t>$56K income</a:t>
            </a:r>
          </a:p>
          <a:p>
            <a:r>
              <a:rPr lang="en-US" dirty="0" smtClean="0"/>
              <a:t>60% married</a:t>
            </a:r>
          </a:p>
          <a:p>
            <a:r>
              <a:rPr lang="en-US" dirty="0" smtClean="0"/>
              <a:t>Independent minded</a:t>
            </a:r>
          </a:p>
          <a:p>
            <a:r>
              <a:rPr lang="en-US" dirty="0" smtClean="0"/>
              <a:t>Ready to try new things, willing to take risks, well traveled, intellectual, cultured</a:t>
            </a:r>
          </a:p>
        </p:txBody>
      </p:sp>
      <p:sp>
        <p:nvSpPr>
          <p:cNvPr id="27653" name="Text Box 4"/>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b="1" i="1" dirty="0"/>
              <a:t>Adventurers</a:t>
            </a:r>
          </a:p>
        </p:txBody>
      </p:sp>
      <p:sp>
        <p:nvSpPr>
          <p:cNvPr id="27654" name="AutoShape 5"/>
          <p:cNvSpPr>
            <a:spLocks noChangeArrowheads="1"/>
          </p:cNvSpPr>
          <p:nvPr/>
        </p:nvSpPr>
        <p:spPr bwMode="auto">
          <a:xfrm>
            <a:off x="1295400" y="5029200"/>
            <a:ext cx="1295400" cy="381000"/>
          </a:xfrm>
          <a:prstGeom prst="rightArrow">
            <a:avLst>
              <a:gd name="adj1" fmla="val 50000"/>
              <a:gd name="adj2" fmla="val 8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655" name="Text Box 6"/>
          <p:cNvSpPr txBox="1">
            <a:spLocks noChangeArrowheads="1"/>
          </p:cNvSpPr>
          <p:nvPr/>
        </p:nvSpPr>
        <p:spPr bwMode="auto">
          <a:xfrm>
            <a:off x="2819400" y="4876800"/>
            <a:ext cx="5562600" cy="822325"/>
          </a:xfrm>
          <a:prstGeom prst="rect">
            <a:avLst/>
          </a:prstGeom>
          <a:solidFill>
            <a:schemeClr val="bg1"/>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Interested in cruising, but worried about being able to do what they want to do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dirty="0" smtClean="0"/>
              <a:t>Case Study -- Urban Transportation</a:t>
            </a:r>
          </a:p>
        </p:txBody>
      </p:sp>
      <p:grpSp>
        <p:nvGrpSpPr>
          <p:cNvPr id="28676" name="Group 4"/>
          <p:cNvGrpSpPr>
            <a:grpSpLocks/>
          </p:cNvGrpSpPr>
          <p:nvPr/>
        </p:nvGrpSpPr>
        <p:grpSpPr bwMode="auto">
          <a:xfrm>
            <a:off x="3624261" y="2487614"/>
            <a:ext cx="4694238" cy="3359150"/>
            <a:chOff x="1670" y="787"/>
            <a:chExt cx="3849" cy="3378"/>
          </a:xfrm>
        </p:grpSpPr>
        <p:sp>
          <p:nvSpPr>
            <p:cNvPr id="28697" name="Freeform 5"/>
            <p:cNvSpPr>
              <a:spLocks/>
            </p:cNvSpPr>
            <p:nvPr/>
          </p:nvSpPr>
          <p:spPr bwMode="auto">
            <a:xfrm>
              <a:off x="1670" y="1476"/>
              <a:ext cx="2094" cy="2161"/>
            </a:xfrm>
            <a:custGeom>
              <a:avLst/>
              <a:gdLst>
                <a:gd name="T0" fmla="*/ 81 w 2094"/>
                <a:gd name="T1" fmla="*/ 945 h 2161"/>
                <a:gd name="T2" fmla="*/ 162 w 2094"/>
                <a:gd name="T3" fmla="*/ 932 h 2161"/>
                <a:gd name="T4" fmla="*/ 216 w 2094"/>
                <a:gd name="T5" fmla="*/ 1026 h 2161"/>
                <a:gd name="T6" fmla="*/ 338 w 2094"/>
                <a:gd name="T7" fmla="*/ 1067 h 2161"/>
                <a:gd name="T8" fmla="*/ 419 w 2094"/>
                <a:gd name="T9" fmla="*/ 1121 h 2161"/>
                <a:gd name="T10" fmla="*/ 540 w 2094"/>
                <a:gd name="T11" fmla="*/ 1121 h 2161"/>
                <a:gd name="T12" fmla="*/ 662 w 2094"/>
                <a:gd name="T13" fmla="*/ 1107 h 2161"/>
                <a:gd name="T14" fmla="*/ 729 w 2094"/>
                <a:gd name="T15" fmla="*/ 1026 h 2161"/>
                <a:gd name="T16" fmla="*/ 824 w 2094"/>
                <a:gd name="T17" fmla="*/ 0 h 2161"/>
                <a:gd name="T18" fmla="*/ 891 w 2094"/>
                <a:gd name="T19" fmla="*/ 41 h 2161"/>
                <a:gd name="T20" fmla="*/ 918 w 2094"/>
                <a:gd name="T21" fmla="*/ 162 h 2161"/>
                <a:gd name="T22" fmla="*/ 999 w 2094"/>
                <a:gd name="T23" fmla="*/ 284 h 2161"/>
                <a:gd name="T24" fmla="*/ 1026 w 2094"/>
                <a:gd name="T25" fmla="*/ 405 h 2161"/>
                <a:gd name="T26" fmla="*/ 959 w 2094"/>
                <a:gd name="T27" fmla="*/ 513 h 2161"/>
                <a:gd name="T28" fmla="*/ 1026 w 2094"/>
                <a:gd name="T29" fmla="*/ 567 h 2161"/>
                <a:gd name="T30" fmla="*/ 1148 w 2094"/>
                <a:gd name="T31" fmla="*/ 567 h 2161"/>
                <a:gd name="T32" fmla="*/ 1269 w 2094"/>
                <a:gd name="T33" fmla="*/ 567 h 2161"/>
                <a:gd name="T34" fmla="*/ 1350 w 2094"/>
                <a:gd name="T35" fmla="*/ 459 h 2161"/>
                <a:gd name="T36" fmla="*/ 1445 w 2094"/>
                <a:gd name="T37" fmla="*/ 432 h 2161"/>
                <a:gd name="T38" fmla="*/ 1526 w 2094"/>
                <a:gd name="T39" fmla="*/ 527 h 2161"/>
                <a:gd name="T40" fmla="*/ 1571 w 2094"/>
                <a:gd name="T41" fmla="*/ 644 h 2161"/>
                <a:gd name="T42" fmla="*/ 1647 w 2094"/>
                <a:gd name="T43" fmla="*/ 729 h 2161"/>
                <a:gd name="T44" fmla="*/ 1769 w 2094"/>
                <a:gd name="T45" fmla="*/ 729 h 2161"/>
                <a:gd name="T46" fmla="*/ 1796 w 2094"/>
                <a:gd name="T47" fmla="*/ 770 h 2161"/>
                <a:gd name="T48" fmla="*/ 1890 w 2094"/>
                <a:gd name="T49" fmla="*/ 810 h 2161"/>
                <a:gd name="T50" fmla="*/ 1944 w 2094"/>
                <a:gd name="T51" fmla="*/ 810 h 2161"/>
                <a:gd name="T52" fmla="*/ 1971 w 2094"/>
                <a:gd name="T53" fmla="*/ 932 h 2161"/>
                <a:gd name="T54" fmla="*/ 1931 w 2094"/>
                <a:gd name="T55" fmla="*/ 1040 h 2161"/>
                <a:gd name="T56" fmla="*/ 1890 w 2094"/>
                <a:gd name="T57" fmla="*/ 1161 h 2161"/>
                <a:gd name="T58" fmla="*/ 1850 w 2094"/>
                <a:gd name="T59" fmla="*/ 1283 h 2161"/>
                <a:gd name="T60" fmla="*/ 1890 w 2094"/>
                <a:gd name="T61" fmla="*/ 1404 h 2161"/>
                <a:gd name="T62" fmla="*/ 1985 w 2094"/>
                <a:gd name="T63" fmla="*/ 1485 h 2161"/>
                <a:gd name="T64" fmla="*/ 2066 w 2094"/>
                <a:gd name="T65" fmla="*/ 1566 h 2161"/>
                <a:gd name="T66" fmla="*/ 2093 w 2094"/>
                <a:gd name="T67" fmla="*/ 1688 h 2161"/>
                <a:gd name="T68" fmla="*/ 2012 w 2094"/>
                <a:gd name="T69" fmla="*/ 1728 h 2161"/>
                <a:gd name="T70" fmla="*/ 1904 w 2094"/>
                <a:gd name="T71" fmla="*/ 1769 h 2161"/>
                <a:gd name="T72" fmla="*/ 1796 w 2094"/>
                <a:gd name="T73" fmla="*/ 1836 h 2161"/>
                <a:gd name="T74" fmla="*/ 1674 w 2094"/>
                <a:gd name="T75" fmla="*/ 1823 h 2161"/>
                <a:gd name="T76" fmla="*/ 1553 w 2094"/>
                <a:gd name="T77" fmla="*/ 1863 h 2161"/>
                <a:gd name="T78" fmla="*/ 1431 w 2094"/>
                <a:gd name="T79" fmla="*/ 1850 h 2161"/>
                <a:gd name="T80" fmla="*/ 1323 w 2094"/>
                <a:gd name="T81" fmla="*/ 1836 h 2161"/>
                <a:gd name="T82" fmla="*/ 1283 w 2094"/>
                <a:gd name="T83" fmla="*/ 1958 h 2161"/>
                <a:gd name="T84" fmla="*/ 1161 w 2094"/>
                <a:gd name="T85" fmla="*/ 1985 h 2161"/>
                <a:gd name="T86" fmla="*/ 1080 w 2094"/>
                <a:gd name="T87" fmla="*/ 2066 h 2161"/>
                <a:gd name="T88" fmla="*/ 999 w 2094"/>
                <a:gd name="T89" fmla="*/ 2160 h 2161"/>
                <a:gd name="T90" fmla="*/ 878 w 2094"/>
                <a:gd name="T91" fmla="*/ 2120 h 2161"/>
                <a:gd name="T92" fmla="*/ 837 w 2094"/>
                <a:gd name="T93" fmla="*/ 1998 h 2161"/>
                <a:gd name="T94" fmla="*/ 716 w 2094"/>
                <a:gd name="T95" fmla="*/ 1985 h 2161"/>
                <a:gd name="T96" fmla="*/ 635 w 2094"/>
                <a:gd name="T97" fmla="*/ 1917 h 2161"/>
                <a:gd name="T98" fmla="*/ 594 w 2094"/>
                <a:gd name="T99" fmla="*/ 1823 h 2161"/>
                <a:gd name="T100" fmla="*/ 567 w 2094"/>
                <a:gd name="T101" fmla="*/ 1701 h 2161"/>
                <a:gd name="T102" fmla="*/ 554 w 2094"/>
                <a:gd name="T103" fmla="*/ 1580 h 2161"/>
                <a:gd name="T104" fmla="*/ 459 w 2094"/>
                <a:gd name="T105" fmla="*/ 1512 h 2161"/>
                <a:gd name="T106" fmla="*/ 365 w 2094"/>
                <a:gd name="T107" fmla="*/ 1620 h 2161"/>
                <a:gd name="T108" fmla="*/ 284 w 2094"/>
                <a:gd name="T109" fmla="*/ 1620 h 2161"/>
                <a:gd name="T110" fmla="*/ 216 w 2094"/>
                <a:gd name="T111" fmla="*/ 1499 h 2161"/>
                <a:gd name="T112" fmla="*/ 162 w 2094"/>
                <a:gd name="T113" fmla="*/ 1377 h 2161"/>
                <a:gd name="T114" fmla="*/ 108 w 2094"/>
                <a:gd name="T115" fmla="*/ 1256 h 2161"/>
                <a:gd name="T116" fmla="*/ 54 w 2094"/>
                <a:gd name="T117" fmla="*/ 1148 h 2161"/>
                <a:gd name="T118" fmla="*/ 0 w 2094"/>
                <a:gd name="T119" fmla="*/ 1026 h 2161"/>
                <a:gd name="T120" fmla="*/ 14 w 2094"/>
                <a:gd name="T121" fmla="*/ 1013 h 216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94" h="2161">
                  <a:moveTo>
                    <a:pt x="14" y="1013"/>
                  </a:moveTo>
                  <a:lnTo>
                    <a:pt x="54" y="986"/>
                  </a:lnTo>
                  <a:lnTo>
                    <a:pt x="81" y="945"/>
                  </a:lnTo>
                  <a:lnTo>
                    <a:pt x="122" y="918"/>
                  </a:lnTo>
                  <a:lnTo>
                    <a:pt x="162" y="891"/>
                  </a:lnTo>
                  <a:lnTo>
                    <a:pt x="162" y="932"/>
                  </a:lnTo>
                  <a:lnTo>
                    <a:pt x="203" y="945"/>
                  </a:lnTo>
                  <a:lnTo>
                    <a:pt x="216" y="986"/>
                  </a:lnTo>
                  <a:lnTo>
                    <a:pt x="216" y="1026"/>
                  </a:lnTo>
                  <a:lnTo>
                    <a:pt x="257" y="1053"/>
                  </a:lnTo>
                  <a:lnTo>
                    <a:pt x="297" y="1067"/>
                  </a:lnTo>
                  <a:lnTo>
                    <a:pt x="338" y="1067"/>
                  </a:lnTo>
                  <a:lnTo>
                    <a:pt x="378" y="1067"/>
                  </a:lnTo>
                  <a:lnTo>
                    <a:pt x="378" y="1107"/>
                  </a:lnTo>
                  <a:lnTo>
                    <a:pt x="419" y="1121"/>
                  </a:lnTo>
                  <a:lnTo>
                    <a:pt x="459" y="1121"/>
                  </a:lnTo>
                  <a:lnTo>
                    <a:pt x="500" y="1121"/>
                  </a:lnTo>
                  <a:lnTo>
                    <a:pt x="540" y="1121"/>
                  </a:lnTo>
                  <a:lnTo>
                    <a:pt x="581" y="1121"/>
                  </a:lnTo>
                  <a:lnTo>
                    <a:pt x="621" y="1107"/>
                  </a:lnTo>
                  <a:lnTo>
                    <a:pt x="662" y="1107"/>
                  </a:lnTo>
                  <a:lnTo>
                    <a:pt x="702" y="1107"/>
                  </a:lnTo>
                  <a:lnTo>
                    <a:pt x="729" y="1067"/>
                  </a:lnTo>
                  <a:lnTo>
                    <a:pt x="729" y="1026"/>
                  </a:lnTo>
                  <a:lnTo>
                    <a:pt x="770" y="1013"/>
                  </a:lnTo>
                  <a:lnTo>
                    <a:pt x="810" y="986"/>
                  </a:lnTo>
                  <a:lnTo>
                    <a:pt x="824" y="0"/>
                  </a:lnTo>
                  <a:lnTo>
                    <a:pt x="837" y="0"/>
                  </a:lnTo>
                  <a:lnTo>
                    <a:pt x="851" y="41"/>
                  </a:lnTo>
                  <a:lnTo>
                    <a:pt x="891" y="41"/>
                  </a:lnTo>
                  <a:lnTo>
                    <a:pt x="891" y="81"/>
                  </a:lnTo>
                  <a:lnTo>
                    <a:pt x="918" y="122"/>
                  </a:lnTo>
                  <a:lnTo>
                    <a:pt x="918" y="162"/>
                  </a:lnTo>
                  <a:lnTo>
                    <a:pt x="945" y="203"/>
                  </a:lnTo>
                  <a:lnTo>
                    <a:pt x="972" y="243"/>
                  </a:lnTo>
                  <a:lnTo>
                    <a:pt x="999" y="284"/>
                  </a:lnTo>
                  <a:lnTo>
                    <a:pt x="999" y="324"/>
                  </a:lnTo>
                  <a:lnTo>
                    <a:pt x="1026" y="365"/>
                  </a:lnTo>
                  <a:lnTo>
                    <a:pt x="1026" y="405"/>
                  </a:lnTo>
                  <a:lnTo>
                    <a:pt x="986" y="432"/>
                  </a:lnTo>
                  <a:lnTo>
                    <a:pt x="972" y="473"/>
                  </a:lnTo>
                  <a:lnTo>
                    <a:pt x="959" y="513"/>
                  </a:lnTo>
                  <a:lnTo>
                    <a:pt x="945" y="554"/>
                  </a:lnTo>
                  <a:lnTo>
                    <a:pt x="986" y="567"/>
                  </a:lnTo>
                  <a:lnTo>
                    <a:pt x="1026" y="567"/>
                  </a:lnTo>
                  <a:lnTo>
                    <a:pt x="1067" y="567"/>
                  </a:lnTo>
                  <a:lnTo>
                    <a:pt x="1107" y="567"/>
                  </a:lnTo>
                  <a:lnTo>
                    <a:pt x="1148" y="567"/>
                  </a:lnTo>
                  <a:lnTo>
                    <a:pt x="1188" y="567"/>
                  </a:lnTo>
                  <a:lnTo>
                    <a:pt x="1229" y="567"/>
                  </a:lnTo>
                  <a:lnTo>
                    <a:pt x="1269" y="567"/>
                  </a:lnTo>
                  <a:lnTo>
                    <a:pt x="1283" y="527"/>
                  </a:lnTo>
                  <a:lnTo>
                    <a:pt x="1323" y="500"/>
                  </a:lnTo>
                  <a:lnTo>
                    <a:pt x="1350" y="459"/>
                  </a:lnTo>
                  <a:lnTo>
                    <a:pt x="1391" y="432"/>
                  </a:lnTo>
                  <a:lnTo>
                    <a:pt x="1433" y="363"/>
                  </a:lnTo>
                  <a:lnTo>
                    <a:pt x="1445" y="432"/>
                  </a:lnTo>
                  <a:lnTo>
                    <a:pt x="1445" y="473"/>
                  </a:lnTo>
                  <a:lnTo>
                    <a:pt x="1485" y="500"/>
                  </a:lnTo>
                  <a:lnTo>
                    <a:pt x="1526" y="527"/>
                  </a:lnTo>
                  <a:lnTo>
                    <a:pt x="1553" y="567"/>
                  </a:lnTo>
                  <a:lnTo>
                    <a:pt x="1568" y="612"/>
                  </a:lnTo>
                  <a:lnTo>
                    <a:pt x="1571" y="644"/>
                  </a:lnTo>
                  <a:lnTo>
                    <a:pt x="1566" y="675"/>
                  </a:lnTo>
                  <a:lnTo>
                    <a:pt x="1607" y="702"/>
                  </a:lnTo>
                  <a:lnTo>
                    <a:pt x="1647" y="729"/>
                  </a:lnTo>
                  <a:lnTo>
                    <a:pt x="1688" y="743"/>
                  </a:lnTo>
                  <a:lnTo>
                    <a:pt x="1728" y="743"/>
                  </a:lnTo>
                  <a:lnTo>
                    <a:pt x="1769" y="729"/>
                  </a:lnTo>
                  <a:lnTo>
                    <a:pt x="1782" y="689"/>
                  </a:lnTo>
                  <a:lnTo>
                    <a:pt x="1796" y="729"/>
                  </a:lnTo>
                  <a:lnTo>
                    <a:pt x="1796" y="770"/>
                  </a:lnTo>
                  <a:lnTo>
                    <a:pt x="1836" y="770"/>
                  </a:lnTo>
                  <a:lnTo>
                    <a:pt x="1877" y="770"/>
                  </a:lnTo>
                  <a:lnTo>
                    <a:pt x="1890" y="810"/>
                  </a:lnTo>
                  <a:lnTo>
                    <a:pt x="1908" y="828"/>
                  </a:lnTo>
                  <a:lnTo>
                    <a:pt x="1931" y="851"/>
                  </a:lnTo>
                  <a:lnTo>
                    <a:pt x="1944" y="810"/>
                  </a:lnTo>
                  <a:lnTo>
                    <a:pt x="1958" y="851"/>
                  </a:lnTo>
                  <a:lnTo>
                    <a:pt x="1971" y="891"/>
                  </a:lnTo>
                  <a:lnTo>
                    <a:pt x="1971" y="932"/>
                  </a:lnTo>
                  <a:lnTo>
                    <a:pt x="1971" y="972"/>
                  </a:lnTo>
                  <a:lnTo>
                    <a:pt x="1971" y="1013"/>
                  </a:lnTo>
                  <a:lnTo>
                    <a:pt x="1931" y="1040"/>
                  </a:lnTo>
                  <a:lnTo>
                    <a:pt x="1917" y="1080"/>
                  </a:lnTo>
                  <a:lnTo>
                    <a:pt x="1917" y="1121"/>
                  </a:lnTo>
                  <a:lnTo>
                    <a:pt x="1890" y="1161"/>
                  </a:lnTo>
                  <a:lnTo>
                    <a:pt x="1877" y="1202"/>
                  </a:lnTo>
                  <a:lnTo>
                    <a:pt x="1863" y="1242"/>
                  </a:lnTo>
                  <a:lnTo>
                    <a:pt x="1850" y="1283"/>
                  </a:lnTo>
                  <a:lnTo>
                    <a:pt x="1836" y="1323"/>
                  </a:lnTo>
                  <a:lnTo>
                    <a:pt x="1863" y="1364"/>
                  </a:lnTo>
                  <a:lnTo>
                    <a:pt x="1890" y="1404"/>
                  </a:lnTo>
                  <a:lnTo>
                    <a:pt x="1931" y="1404"/>
                  </a:lnTo>
                  <a:lnTo>
                    <a:pt x="1958" y="1445"/>
                  </a:lnTo>
                  <a:lnTo>
                    <a:pt x="1985" y="1485"/>
                  </a:lnTo>
                  <a:lnTo>
                    <a:pt x="2025" y="1512"/>
                  </a:lnTo>
                  <a:lnTo>
                    <a:pt x="2066" y="1526"/>
                  </a:lnTo>
                  <a:lnTo>
                    <a:pt x="2066" y="1566"/>
                  </a:lnTo>
                  <a:lnTo>
                    <a:pt x="2093" y="1607"/>
                  </a:lnTo>
                  <a:lnTo>
                    <a:pt x="2093" y="1647"/>
                  </a:lnTo>
                  <a:lnTo>
                    <a:pt x="2093" y="1688"/>
                  </a:lnTo>
                  <a:lnTo>
                    <a:pt x="2093" y="1728"/>
                  </a:lnTo>
                  <a:lnTo>
                    <a:pt x="2052" y="1728"/>
                  </a:lnTo>
                  <a:lnTo>
                    <a:pt x="2012" y="1728"/>
                  </a:lnTo>
                  <a:lnTo>
                    <a:pt x="1971" y="1728"/>
                  </a:lnTo>
                  <a:lnTo>
                    <a:pt x="1931" y="1728"/>
                  </a:lnTo>
                  <a:lnTo>
                    <a:pt x="1904" y="1769"/>
                  </a:lnTo>
                  <a:lnTo>
                    <a:pt x="1877" y="1809"/>
                  </a:lnTo>
                  <a:lnTo>
                    <a:pt x="1836" y="1836"/>
                  </a:lnTo>
                  <a:lnTo>
                    <a:pt x="1796" y="1836"/>
                  </a:lnTo>
                  <a:lnTo>
                    <a:pt x="1755" y="1836"/>
                  </a:lnTo>
                  <a:lnTo>
                    <a:pt x="1715" y="1836"/>
                  </a:lnTo>
                  <a:lnTo>
                    <a:pt x="1674" y="1823"/>
                  </a:lnTo>
                  <a:lnTo>
                    <a:pt x="1634" y="1823"/>
                  </a:lnTo>
                  <a:lnTo>
                    <a:pt x="1593" y="1823"/>
                  </a:lnTo>
                  <a:lnTo>
                    <a:pt x="1553" y="1863"/>
                  </a:lnTo>
                  <a:lnTo>
                    <a:pt x="1512" y="1890"/>
                  </a:lnTo>
                  <a:lnTo>
                    <a:pt x="1472" y="1877"/>
                  </a:lnTo>
                  <a:lnTo>
                    <a:pt x="1431" y="1850"/>
                  </a:lnTo>
                  <a:lnTo>
                    <a:pt x="1404" y="1809"/>
                  </a:lnTo>
                  <a:lnTo>
                    <a:pt x="1364" y="1809"/>
                  </a:lnTo>
                  <a:lnTo>
                    <a:pt x="1323" y="1836"/>
                  </a:lnTo>
                  <a:lnTo>
                    <a:pt x="1310" y="1877"/>
                  </a:lnTo>
                  <a:lnTo>
                    <a:pt x="1296" y="1917"/>
                  </a:lnTo>
                  <a:lnTo>
                    <a:pt x="1283" y="1958"/>
                  </a:lnTo>
                  <a:lnTo>
                    <a:pt x="1242" y="1985"/>
                  </a:lnTo>
                  <a:lnTo>
                    <a:pt x="1202" y="1985"/>
                  </a:lnTo>
                  <a:lnTo>
                    <a:pt x="1161" y="1985"/>
                  </a:lnTo>
                  <a:lnTo>
                    <a:pt x="1148" y="2025"/>
                  </a:lnTo>
                  <a:lnTo>
                    <a:pt x="1107" y="2025"/>
                  </a:lnTo>
                  <a:lnTo>
                    <a:pt x="1080" y="2066"/>
                  </a:lnTo>
                  <a:lnTo>
                    <a:pt x="1040" y="2079"/>
                  </a:lnTo>
                  <a:lnTo>
                    <a:pt x="1013" y="2120"/>
                  </a:lnTo>
                  <a:lnTo>
                    <a:pt x="999" y="2160"/>
                  </a:lnTo>
                  <a:lnTo>
                    <a:pt x="959" y="2160"/>
                  </a:lnTo>
                  <a:lnTo>
                    <a:pt x="918" y="2160"/>
                  </a:lnTo>
                  <a:lnTo>
                    <a:pt x="878" y="2120"/>
                  </a:lnTo>
                  <a:lnTo>
                    <a:pt x="851" y="2079"/>
                  </a:lnTo>
                  <a:lnTo>
                    <a:pt x="837" y="2039"/>
                  </a:lnTo>
                  <a:lnTo>
                    <a:pt x="837" y="1998"/>
                  </a:lnTo>
                  <a:lnTo>
                    <a:pt x="797" y="1985"/>
                  </a:lnTo>
                  <a:lnTo>
                    <a:pt x="756" y="1985"/>
                  </a:lnTo>
                  <a:lnTo>
                    <a:pt x="716" y="1985"/>
                  </a:lnTo>
                  <a:lnTo>
                    <a:pt x="716" y="1944"/>
                  </a:lnTo>
                  <a:lnTo>
                    <a:pt x="675" y="1917"/>
                  </a:lnTo>
                  <a:lnTo>
                    <a:pt x="635" y="1917"/>
                  </a:lnTo>
                  <a:lnTo>
                    <a:pt x="594" y="1904"/>
                  </a:lnTo>
                  <a:lnTo>
                    <a:pt x="594" y="1863"/>
                  </a:lnTo>
                  <a:lnTo>
                    <a:pt x="594" y="1823"/>
                  </a:lnTo>
                  <a:lnTo>
                    <a:pt x="594" y="1782"/>
                  </a:lnTo>
                  <a:lnTo>
                    <a:pt x="594" y="1742"/>
                  </a:lnTo>
                  <a:lnTo>
                    <a:pt x="567" y="1701"/>
                  </a:lnTo>
                  <a:lnTo>
                    <a:pt x="554" y="1661"/>
                  </a:lnTo>
                  <a:lnTo>
                    <a:pt x="554" y="1620"/>
                  </a:lnTo>
                  <a:lnTo>
                    <a:pt x="554" y="1580"/>
                  </a:lnTo>
                  <a:lnTo>
                    <a:pt x="540" y="1539"/>
                  </a:lnTo>
                  <a:lnTo>
                    <a:pt x="500" y="1512"/>
                  </a:lnTo>
                  <a:lnTo>
                    <a:pt x="459" y="1512"/>
                  </a:lnTo>
                  <a:lnTo>
                    <a:pt x="432" y="1553"/>
                  </a:lnTo>
                  <a:lnTo>
                    <a:pt x="405" y="1593"/>
                  </a:lnTo>
                  <a:lnTo>
                    <a:pt x="365" y="1620"/>
                  </a:lnTo>
                  <a:lnTo>
                    <a:pt x="324" y="1620"/>
                  </a:lnTo>
                  <a:lnTo>
                    <a:pt x="311" y="1661"/>
                  </a:lnTo>
                  <a:lnTo>
                    <a:pt x="284" y="1620"/>
                  </a:lnTo>
                  <a:lnTo>
                    <a:pt x="270" y="1580"/>
                  </a:lnTo>
                  <a:lnTo>
                    <a:pt x="243" y="1539"/>
                  </a:lnTo>
                  <a:lnTo>
                    <a:pt x="216" y="1499"/>
                  </a:lnTo>
                  <a:lnTo>
                    <a:pt x="189" y="1458"/>
                  </a:lnTo>
                  <a:lnTo>
                    <a:pt x="162" y="1418"/>
                  </a:lnTo>
                  <a:lnTo>
                    <a:pt x="162" y="1377"/>
                  </a:lnTo>
                  <a:lnTo>
                    <a:pt x="149" y="1337"/>
                  </a:lnTo>
                  <a:lnTo>
                    <a:pt x="122" y="1296"/>
                  </a:lnTo>
                  <a:lnTo>
                    <a:pt x="108" y="1256"/>
                  </a:lnTo>
                  <a:lnTo>
                    <a:pt x="108" y="1215"/>
                  </a:lnTo>
                  <a:lnTo>
                    <a:pt x="95" y="1175"/>
                  </a:lnTo>
                  <a:lnTo>
                    <a:pt x="54" y="1148"/>
                  </a:lnTo>
                  <a:lnTo>
                    <a:pt x="27" y="1107"/>
                  </a:lnTo>
                  <a:lnTo>
                    <a:pt x="0" y="1067"/>
                  </a:lnTo>
                  <a:lnTo>
                    <a:pt x="0" y="1026"/>
                  </a:lnTo>
                  <a:lnTo>
                    <a:pt x="0" y="986"/>
                  </a:lnTo>
                  <a:lnTo>
                    <a:pt x="41" y="986"/>
                  </a:lnTo>
                  <a:lnTo>
                    <a:pt x="14" y="1013"/>
                  </a:lnTo>
                </a:path>
              </a:pathLst>
            </a:custGeom>
            <a:solidFill>
              <a:schemeClr val="bg2"/>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698" name="Freeform 6"/>
            <p:cNvSpPr>
              <a:spLocks/>
            </p:cNvSpPr>
            <p:nvPr/>
          </p:nvSpPr>
          <p:spPr bwMode="auto">
            <a:xfrm>
              <a:off x="1951" y="2958"/>
              <a:ext cx="1555" cy="1207"/>
            </a:xfrm>
            <a:custGeom>
              <a:avLst/>
              <a:gdLst>
                <a:gd name="T0" fmla="*/ 83 w 1555"/>
                <a:gd name="T1" fmla="*/ 238 h 1207"/>
                <a:gd name="T2" fmla="*/ 111 w 1555"/>
                <a:gd name="T3" fmla="*/ 365 h 1207"/>
                <a:gd name="T4" fmla="*/ 153 w 1555"/>
                <a:gd name="T5" fmla="*/ 477 h 1207"/>
                <a:gd name="T6" fmla="*/ 139 w 1555"/>
                <a:gd name="T7" fmla="*/ 603 h 1207"/>
                <a:gd name="T8" fmla="*/ 42 w 1555"/>
                <a:gd name="T9" fmla="*/ 617 h 1207"/>
                <a:gd name="T10" fmla="*/ 69 w 1555"/>
                <a:gd name="T11" fmla="*/ 743 h 1207"/>
                <a:gd name="T12" fmla="*/ 153 w 1555"/>
                <a:gd name="T13" fmla="*/ 813 h 1207"/>
                <a:gd name="T14" fmla="*/ 194 w 1555"/>
                <a:gd name="T15" fmla="*/ 926 h 1207"/>
                <a:gd name="T16" fmla="*/ 194 w 1555"/>
                <a:gd name="T17" fmla="*/ 1052 h 1207"/>
                <a:gd name="T18" fmla="*/ 278 w 1555"/>
                <a:gd name="T19" fmla="*/ 1038 h 1207"/>
                <a:gd name="T20" fmla="*/ 361 w 1555"/>
                <a:gd name="T21" fmla="*/ 1080 h 1207"/>
                <a:gd name="T22" fmla="*/ 458 w 1555"/>
                <a:gd name="T23" fmla="*/ 1150 h 1207"/>
                <a:gd name="T24" fmla="*/ 555 w 1555"/>
                <a:gd name="T25" fmla="*/ 1206 h 1207"/>
                <a:gd name="T26" fmla="*/ 666 w 1555"/>
                <a:gd name="T27" fmla="*/ 1136 h 1207"/>
                <a:gd name="T28" fmla="*/ 791 w 1555"/>
                <a:gd name="T29" fmla="*/ 1094 h 1207"/>
                <a:gd name="T30" fmla="*/ 916 w 1555"/>
                <a:gd name="T31" fmla="*/ 1066 h 1207"/>
                <a:gd name="T32" fmla="*/ 1041 w 1555"/>
                <a:gd name="T33" fmla="*/ 1080 h 1207"/>
                <a:gd name="T34" fmla="*/ 1152 w 1555"/>
                <a:gd name="T35" fmla="*/ 996 h 1207"/>
                <a:gd name="T36" fmla="*/ 1277 w 1555"/>
                <a:gd name="T37" fmla="*/ 996 h 1207"/>
                <a:gd name="T38" fmla="*/ 1401 w 1555"/>
                <a:gd name="T39" fmla="*/ 982 h 1207"/>
                <a:gd name="T40" fmla="*/ 1391 w 1555"/>
                <a:gd name="T41" fmla="*/ 890 h 1207"/>
                <a:gd name="T42" fmla="*/ 1327 w 1555"/>
                <a:gd name="T43" fmla="*/ 824 h 1207"/>
                <a:gd name="T44" fmla="*/ 1215 w 1555"/>
                <a:gd name="T45" fmla="*/ 768 h 1207"/>
                <a:gd name="T46" fmla="*/ 1277 w 1555"/>
                <a:gd name="T47" fmla="*/ 659 h 1207"/>
                <a:gd name="T48" fmla="*/ 1371 w 1555"/>
                <a:gd name="T49" fmla="*/ 575 h 1207"/>
                <a:gd name="T50" fmla="*/ 1471 w 1555"/>
                <a:gd name="T51" fmla="*/ 541 h 1207"/>
                <a:gd name="T52" fmla="*/ 1508 w 1555"/>
                <a:gd name="T53" fmla="*/ 424 h 1207"/>
                <a:gd name="T54" fmla="*/ 1512 w 1555"/>
                <a:gd name="T55" fmla="*/ 337 h 1207"/>
                <a:gd name="T56" fmla="*/ 1429 w 1555"/>
                <a:gd name="T57" fmla="*/ 280 h 1207"/>
                <a:gd name="T58" fmla="*/ 1318 w 1555"/>
                <a:gd name="T59" fmla="*/ 323 h 1207"/>
                <a:gd name="T60" fmla="*/ 1221 w 1555"/>
                <a:gd name="T61" fmla="*/ 351 h 1207"/>
                <a:gd name="T62" fmla="*/ 1096 w 1555"/>
                <a:gd name="T63" fmla="*/ 294 h 1207"/>
                <a:gd name="T64" fmla="*/ 1041 w 1555"/>
                <a:gd name="T65" fmla="*/ 379 h 1207"/>
                <a:gd name="T66" fmla="*/ 957 w 1555"/>
                <a:gd name="T67" fmla="*/ 477 h 1207"/>
                <a:gd name="T68" fmla="*/ 846 w 1555"/>
                <a:gd name="T69" fmla="*/ 533 h 1207"/>
                <a:gd name="T70" fmla="*/ 735 w 1555"/>
                <a:gd name="T71" fmla="*/ 631 h 1207"/>
                <a:gd name="T72" fmla="*/ 624 w 1555"/>
                <a:gd name="T73" fmla="*/ 673 h 1207"/>
                <a:gd name="T74" fmla="*/ 569 w 1555"/>
                <a:gd name="T75" fmla="*/ 547 h 1207"/>
                <a:gd name="T76" fmla="*/ 458 w 1555"/>
                <a:gd name="T77" fmla="*/ 491 h 1207"/>
                <a:gd name="T78" fmla="*/ 333 w 1555"/>
                <a:gd name="T79" fmla="*/ 407 h 1207"/>
                <a:gd name="T80" fmla="*/ 305 w 1555"/>
                <a:gd name="T81" fmla="*/ 280 h 1207"/>
                <a:gd name="T82" fmla="*/ 278 w 1555"/>
                <a:gd name="T83" fmla="*/ 154 h 1207"/>
                <a:gd name="T84" fmla="*/ 236 w 1555"/>
                <a:gd name="T85" fmla="*/ 28 h 1207"/>
                <a:gd name="T86" fmla="*/ 125 w 1555"/>
                <a:gd name="T87" fmla="*/ 42 h 1207"/>
                <a:gd name="T88" fmla="*/ 14 w 1555"/>
                <a:gd name="T89" fmla="*/ 112 h 1207"/>
                <a:gd name="T90" fmla="*/ 42 w 1555"/>
                <a:gd name="T91" fmla="*/ 196 h 1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555" h="1207">
                  <a:moveTo>
                    <a:pt x="42" y="168"/>
                  </a:moveTo>
                  <a:lnTo>
                    <a:pt x="83" y="196"/>
                  </a:lnTo>
                  <a:lnTo>
                    <a:pt x="83" y="238"/>
                  </a:lnTo>
                  <a:lnTo>
                    <a:pt x="97" y="280"/>
                  </a:lnTo>
                  <a:lnTo>
                    <a:pt x="111" y="323"/>
                  </a:lnTo>
                  <a:lnTo>
                    <a:pt x="111" y="365"/>
                  </a:lnTo>
                  <a:lnTo>
                    <a:pt x="153" y="393"/>
                  </a:lnTo>
                  <a:lnTo>
                    <a:pt x="153" y="435"/>
                  </a:lnTo>
                  <a:lnTo>
                    <a:pt x="153" y="477"/>
                  </a:lnTo>
                  <a:lnTo>
                    <a:pt x="153" y="519"/>
                  </a:lnTo>
                  <a:lnTo>
                    <a:pt x="153" y="561"/>
                  </a:lnTo>
                  <a:lnTo>
                    <a:pt x="139" y="603"/>
                  </a:lnTo>
                  <a:lnTo>
                    <a:pt x="97" y="603"/>
                  </a:lnTo>
                  <a:lnTo>
                    <a:pt x="56" y="575"/>
                  </a:lnTo>
                  <a:lnTo>
                    <a:pt x="42" y="617"/>
                  </a:lnTo>
                  <a:lnTo>
                    <a:pt x="42" y="659"/>
                  </a:lnTo>
                  <a:lnTo>
                    <a:pt x="69" y="701"/>
                  </a:lnTo>
                  <a:lnTo>
                    <a:pt x="69" y="743"/>
                  </a:lnTo>
                  <a:lnTo>
                    <a:pt x="111" y="771"/>
                  </a:lnTo>
                  <a:lnTo>
                    <a:pt x="153" y="771"/>
                  </a:lnTo>
                  <a:lnTo>
                    <a:pt x="153" y="813"/>
                  </a:lnTo>
                  <a:lnTo>
                    <a:pt x="153" y="855"/>
                  </a:lnTo>
                  <a:lnTo>
                    <a:pt x="194" y="883"/>
                  </a:lnTo>
                  <a:lnTo>
                    <a:pt x="194" y="926"/>
                  </a:lnTo>
                  <a:lnTo>
                    <a:pt x="194" y="968"/>
                  </a:lnTo>
                  <a:lnTo>
                    <a:pt x="194" y="1010"/>
                  </a:lnTo>
                  <a:lnTo>
                    <a:pt x="194" y="1052"/>
                  </a:lnTo>
                  <a:lnTo>
                    <a:pt x="236" y="1024"/>
                  </a:lnTo>
                  <a:lnTo>
                    <a:pt x="278" y="996"/>
                  </a:lnTo>
                  <a:lnTo>
                    <a:pt x="278" y="1038"/>
                  </a:lnTo>
                  <a:lnTo>
                    <a:pt x="278" y="1080"/>
                  </a:lnTo>
                  <a:lnTo>
                    <a:pt x="319" y="1080"/>
                  </a:lnTo>
                  <a:lnTo>
                    <a:pt x="361" y="1080"/>
                  </a:lnTo>
                  <a:lnTo>
                    <a:pt x="375" y="1122"/>
                  </a:lnTo>
                  <a:lnTo>
                    <a:pt x="416" y="1150"/>
                  </a:lnTo>
                  <a:lnTo>
                    <a:pt x="458" y="1150"/>
                  </a:lnTo>
                  <a:lnTo>
                    <a:pt x="472" y="1192"/>
                  </a:lnTo>
                  <a:lnTo>
                    <a:pt x="513" y="1192"/>
                  </a:lnTo>
                  <a:lnTo>
                    <a:pt x="555" y="1206"/>
                  </a:lnTo>
                  <a:lnTo>
                    <a:pt x="597" y="1192"/>
                  </a:lnTo>
                  <a:lnTo>
                    <a:pt x="624" y="1150"/>
                  </a:lnTo>
                  <a:lnTo>
                    <a:pt x="666" y="1136"/>
                  </a:lnTo>
                  <a:lnTo>
                    <a:pt x="708" y="1108"/>
                  </a:lnTo>
                  <a:lnTo>
                    <a:pt x="749" y="1094"/>
                  </a:lnTo>
                  <a:lnTo>
                    <a:pt x="791" y="1094"/>
                  </a:lnTo>
                  <a:lnTo>
                    <a:pt x="833" y="1080"/>
                  </a:lnTo>
                  <a:lnTo>
                    <a:pt x="874" y="1066"/>
                  </a:lnTo>
                  <a:lnTo>
                    <a:pt x="916" y="1066"/>
                  </a:lnTo>
                  <a:lnTo>
                    <a:pt x="957" y="1080"/>
                  </a:lnTo>
                  <a:lnTo>
                    <a:pt x="999" y="1080"/>
                  </a:lnTo>
                  <a:lnTo>
                    <a:pt x="1041" y="1080"/>
                  </a:lnTo>
                  <a:lnTo>
                    <a:pt x="1068" y="1038"/>
                  </a:lnTo>
                  <a:lnTo>
                    <a:pt x="1110" y="1010"/>
                  </a:lnTo>
                  <a:lnTo>
                    <a:pt x="1152" y="996"/>
                  </a:lnTo>
                  <a:lnTo>
                    <a:pt x="1193" y="996"/>
                  </a:lnTo>
                  <a:lnTo>
                    <a:pt x="1235" y="996"/>
                  </a:lnTo>
                  <a:lnTo>
                    <a:pt x="1277" y="996"/>
                  </a:lnTo>
                  <a:lnTo>
                    <a:pt x="1318" y="996"/>
                  </a:lnTo>
                  <a:lnTo>
                    <a:pt x="1360" y="996"/>
                  </a:lnTo>
                  <a:lnTo>
                    <a:pt x="1401" y="982"/>
                  </a:lnTo>
                  <a:lnTo>
                    <a:pt x="1398" y="964"/>
                  </a:lnTo>
                  <a:lnTo>
                    <a:pt x="1394" y="924"/>
                  </a:lnTo>
                  <a:lnTo>
                    <a:pt x="1391" y="890"/>
                  </a:lnTo>
                  <a:lnTo>
                    <a:pt x="1381" y="865"/>
                  </a:lnTo>
                  <a:lnTo>
                    <a:pt x="1367" y="843"/>
                  </a:lnTo>
                  <a:lnTo>
                    <a:pt x="1327" y="824"/>
                  </a:lnTo>
                  <a:lnTo>
                    <a:pt x="1295" y="824"/>
                  </a:lnTo>
                  <a:lnTo>
                    <a:pt x="1250" y="813"/>
                  </a:lnTo>
                  <a:lnTo>
                    <a:pt x="1215" y="768"/>
                  </a:lnTo>
                  <a:lnTo>
                    <a:pt x="1213" y="721"/>
                  </a:lnTo>
                  <a:lnTo>
                    <a:pt x="1235" y="673"/>
                  </a:lnTo>
                  <a:lnTo>
                    <a:pt x="1277" y="659"/>
                  </a:lnTo>
                  <a:lnTo>
                    <a:pt x="1318" y="645"/>
                  </a:lnTo>
                  <a:lnTo>
                    <a:pt x="1360" y="631"/>
                  </a:lnTo>
                  <a:lnTo>
                    <a:pt x="1371" y="575"/>
                  </a:lnTo>
                  <a:lnTo>
                    <a:pt x="1401" y="547"/>
                  </a:lnTo>
                  <a:lnTo>
                    <a:pt x="1428" y="542"/>
                  </a:lnTo>
                  <a:lnTo>
                    <a:pt x="1471" y="541"/>
                  </a:lnTo>
                  <a:lnTo>
                    <a:pt x="1485" y="491"/>
                  </a:lnTo>
                  <a:lnTo>
                    <a:pt x="1497" y="497"/>
                  </a:lnTo>
                  <a:lnTo>
                    <a:pt x="1508" y="424"/>
                  </a:lnTo>
                  <a:lnTo>
                    <a:pt x="1540" y="407"/>
                  </a:lnTo>
                  <a:lnTo>
                    <a:pt x="1554" y="365"/>
                  </a:lnTo>
                  <a:lnTo>
                    <a:pt x="1512" y="337"/>
                  </a:lnTo>
                  <a:lnTo>
                    <a:pt x="1471" y="337"/>
                  </a:lnTo>
                  <a:lnTo>
                    <a:pt x="1429" y="323"/>
                  </a:lnTo>
                  <a:lnTo>
                    <a:pt x="1429" y="280"/>
                  </a:lnTo>
                  <a:lnTo>
                    <a:pt x="1388" y="280"/>
                  </a:lnTo>
                  <a:lnTo>
                    <a:pt x="1346" y="280"/>
                  </a:lnTo>
                  <a:lnTo>
                    <a:pt x="1318" y="323"/>
                  </a:lnTo>
                  <a:lnTo>
                    <a:pt x="1290" y="365"/>
                  </a:lnTo>
                  <a:lnTo>
                    <a:pt x="1249" y="393"/>
                  </a:lnTo>
                  <a:lnTo>
                    <a:pt x="1221" y="351"/>
                  </a:lnTo>
                  <a:lnTo>
                    <a:pt x="1179" y="323"/>
                  </a:lnTo>
                  <a:lnTo>
                    <a:pt x="1138" y="309"/>
                  </a:lnTo>
                  <a:lnTo>
                    <a:pt x="1096" y="294"/>
                  </a:lnTo>
                  <a:lnTo>
                    <a:pt x="1055" y="294"/>
                  </a:lnTo>
                  <a:lnTo>
                    <a:pt x="1041" y="337"/>
                  </a:lnTo>
                  <a:lnTo>
                    <a:pt x="1041" y="379"/>
                  </a:lnTo>
                  <a:lnTo>
                    <a:pt x="1027" y="421"/>
                  </a:lnTo>
                  <a:lnTo>
                    <a:pt x="1013" y="463"/>
                  </a:lnTo>
                  <a:lnTo>
                    <a:pt x="957" y="477"/>
                  </a:lnTo>
                  <a:lnTo>
                    <a:pt x="916" y="477"/>
                  </a:lnTo>
                  <a:lnTo>
                    <a:pt x="874" y="491"/>
                  </a:lnTo>
                  <a:lnTo>
                    <a:pt x="846" y="533"/>
                  </a:lnTo>
                  <a:lnTo>
                    <a:pt x="805" y="561"/>
                  </a:lnTo>
                  <a:lnTo>
                    <a:pt x="777" y="603"/>
                  </a:lnTo>
                  <a:lnTo>
                    <a:pt x="735" y="631"/>
                  </a:lnTo>
                  <a:lnTo>
                    <a:pt x="708" y="673"/>
                  </a:lnTo>
                  <a:lnTo>
                    <a:pt x="666" y="673"/>
                  </a:lnTo>
                  <a:lnTo>
                    <a:pt x="624" y="673"/>
                  </a:lnTo>
                  <a:lnTo>
                    <a:pt x="597" y="631"/>
                  </a:lnTo>
                  <a:lnTo>
                    <a:pt x="569" y="589"/>
                  </a:lnTo>
                  <a:lnTo>
                    <a:pt x="569" y="547"/>
                  </a:lnTo>
                  <a:lnTo>
                    <a:pt x="533" y="514"/>
                  </a:lnTo>
                  <a:lnTo>
                    <a:pt x="489" y="510"/>
                  </a:lnTo>
                  <a:lnTo>
                    <a:pt x="458" y="491"/>
                  </a:lnTo>
                  <a:lnTo>
                    <a:pt x="416" y="463"/>
                  </a:lnTo>
                  <a:lnTo>
                    <a:pt x="375" y="435"/>
                  </a:lnTo>
                  <a:lnTo>
                    <a:pt x="333" y="407"/>
                  </a:lnTo>
                  <a:lnTo>
                    <a:pt x="333" y="365"/>
                  </a:lnTo>
                  <a:lnTo>
                    <a:pt x="319" y="323"/>
                  </a:lnTo>
                  <a:lnTo>
                    <a:pt x="305" y="280"/>
                  </a:lnTo>
                  <a:lnTo>
                    <a:pt x="291" y="238"/>
                  </a:lnTo>
                  <a:lnTo>
                    <a:pt x="291" y="196"/>
                  </a:lnTo>
                  <a:lnTo>
                    <a:pt x="278" y="154"/>
                  </a:lnTo>
                  <a:lnTo>
                    <a:pt x="264" y="112"/>
                  </a:lnTo>
                  <a:lnTo>
                    <a:pt x="250" y="70"/>
                  </a:lnTo>
                  <a:lnTo>
                    <a:pt x="236" y="28"/>
                  </a:lnTo>
                  <a:lnTo>
                    <a:pt x="194" y="14"/>
                  </a:lnTo>
                  <a:lnTo>
                    <a:pt x="153" y="0"/>
                  </a:lnTo>
                  <a:lnTo>
                    <a:pt x="125" y="42"/>
                  </a:lnTo>
                  <a:lnTo>
                    <a:pt x="97" y="84"/>
                  </a:lnTo>
                  <a:lnTo>
                    <a:pt x="56" y="84"/>
                  </a:lnTo>
                  <a:lnTo>
                    <a:pt x="14" y="112"/>
                  </a:lnTo>
                  <a:lnTo>
                    <a:pt x="0" y="154"/>
                  </a:lnTo>
                  <a:lnTo>
                    <a:pt x="0" y="196"/>
                  </a:lnTo>
                  <a:lnTo>
                    <a:pt x="42" y="196"/>
                  </a:lnTo>
                  <a:lnTo>
                    <a:pt x="42" y="168"/>
                  </a:lnTo>
                </a:path>
              </a:pathLst>
            </a:custGeom>
            <a:solidFill>
              <a:srgbClr val="C0FEF9"/>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699" name="Freeform 7"/>
            <p:cNvSpPr>
              <a:spLocks/>
            </p:cNvSpPr>
            <p:nvPr/>
          </p:nvSpPr>
          <p:spPr bwMode="auto">
            <a:xfrm>
              <a:off x="3157" y="2880"/>
              <a:ext cx="1714" cy="1094"/>
            </a:xfrm>
            <a:custGeom>
              <a:avLst/>
              <a:gdLst>
                <a:gd name="T0" fmla="*/ 190 w 1714"/>
                <a:gd name="T1" fmla="*/ 999 h 1094"/>
                <a:gd name="T2" fmla="*/ 163 w 1714"/>
                <a:gd name="T3" fmla="*/ 918 h 1094"/>
                <a:gd name="T4" fmla="*/ 82 w 1714"/>
                <a:gd name="T5" fmla="*/ 904 h 1094"/>
                <a:gd name="T6" fmla="*/ 14 w 1714"/>
                <a:gd name="T7" fmla="*/ 850 h 1094"/>
                <a:gd name="T8" fmla="*/ 27 w 1714"/>
                <a:gd name="T9" fmla="*/ 769 h 1094"/>
                <a:gd name="T10" fmla="*/ 109 w 1714"/>
                <a:gd name="T11" fmla="*/ 742 h 1094"/>
                <a:gd name="T12" fmla="*/ 163 w 1714"/>
                <a:gd name="T13" fmla="*/ 688 h 1094"/>
                <a:gd name="T14" fmla="*/ 204 w 1714"/>
                <a:gd name="T15" fmla="*/ 634 h 1094"/>
                <a:gd name="T16" fmla="*/ 286 w 1714"/>
                <a:gd name="T17" fmla="*/ 621 h 1094"/>
                <a:gd name="T18" fmla="*/ 299 w 1714"/>
                <a:gd name="T19" fmla="*/ 540 h 1094"/>
                <a:gd name="T20" fmla="*/ 340 w 1714"/>
                <a:gd name="T21" fmla="*/ 472 h 1094"/>
                <a:gd name="T22" fmla="*/ 363 w 1714"/>
                <a:gd name="T23" fmla="*/ 447 h 1094"/>
                <a:gd name="T24" fmla="*/ 408 w 1714"/>
                <a:gd name="T25" fmla="*/ 391 h 1094"/>
                <a:gd name="T26" fmla="*/ 476 w 1714"/>
                <a:gd name="T27" fmla="*/ 324 h 1094"/>
                <a:gd name="T28" fmla="*/ 557 w 1714"/>
                <a:gd name="T29" fmla="*/ 324 h 1094"/>
                <a:gd name="T30" fmla="*/ 625 w 1714"/>
                <a:gd name="T31" fmla="*/ 283 h 1094"/>
                <a:gd name="T32" fmla="*/ 625 w 1714"/>
                <a:gd name="T33" fmla="*/ 202 h 1094"/>
                <a:gd name="T34" fmla="*/ 666 w 1714"/>
                <a:gd name="T35" fmla="*/ 148 h 1094"/>
                <a:gd name="T36" fmla="*/ 748 w 1714"/>
                <a:gd name="T37" fmla="*/ 121 h 1094"/>
                <a:gd name="T38" fmla="*/ 829 w 1714"/>
                <a:gd name="T39" fmla="*/ 148 h 1094"/>
                <a:gd name="T40" fmla="*/ 911 w 1714"/>
                <a:gd name="T41" fmla="*/ 162 h 1094"/>
                <a:gd name="T42" fmla="*/ 992 w 1714"/>
                <a:gd name="T43" fmla="*/ 175 h 1094"/>
                <a:gd name="T44" fmla="*/ 1060 w 1714"/>
                <a:gd name="T45" fmla="*/ 135 h 1094"/>
                <a:gd name="T46" fmla="*/ 1128 w 1714"/>
                <a:gd name="T47" fmla="*/ 108 h 1094"/>
                <a:gd name="T48" fmla="*/ 1196 w 1714"/>
                <a:gd name="T49" fmla="*/ 162 h 1094"/>
                <a:gd name="T50" fmla="*/ 1278 w 1714"/>
                <a:gd name="T51" fmla="*/ 162 h 1094"/>
                <a:gd name="T52" fmla="*/ 1278 w 1714"/>
                <a:gd name="T53" fmla="*/ 81 h 1094"/>
                <a:gd name="T54" fmla="*/ 1360 w 1714"/>
                <a:gd name="T55" fmla="*/ 54 h 1094"/>
                <a:gd name="T56" fmla="*/ 1360 w 1714"/>
                <a:gd name="T57" fmla="*/ 54 h 1094"/>
                <a:gd name="T58" fmla="*/ 1360 w 1714"/>
                <a:gd name="T59" fmla="*/ 135 h 1094"/>
                <a:gd name="T60" fmla="*/ 1441 w 1714"/>
                <a:gd name="T61" fmla="*/ 148 h 1094"/>
                <a:gd name="T62" fmla="*/ 1523 w 1714"/>
                <a:gd name="T63" fmla="*/ 148 h 1094"/>
                <a:gd name="T64" fmla="*/ 1604 w 1714"/>
                <a:gd name="T65" fmla="*/ 148 h 1094"/>
                <a:gd name="T66" fmla="*/ 1550 w 1714"/>
                <a:gd name="T67" fmla="*/ 67 h 1094"/>
                <a:gd name="T68" fmla="*/ 1591 w 1714"/>
                <a:gd name="T69" fmla="*/ 0 h 1094"/>
                <a:gd name="T70" fmla="*/ 1672 w 1714"/>
                <a:gd name="T71" fmla="*/ 54 h 1094"/>
                <a:gd name="T72" fmla="*/ 1645 w 1714"/>
                <a:gd name="T73" fmla="*/ 121 h 1094"/>
                <a:gd name="T74" fmla="*/ 1577 w 1714"/>
                <a:gd name="T75" fmla="*/ 162 h 1094"/>
                <a:gd name="T76" fmla="*/ 1645 w 1714"/>
                <a:gd name="T77" fmla="*/ 216 h 1094"/>
                <a:gd name="T78" fmla="*/ 1713 w 1714"/>
                <a:gd name="T79" fmla="*/ 283 h 1094"/>
                <a:gd name="T80" fmla="*/ 1672 w 1714"/>
                <a:gd name="T81" fmla="*/ 324 h 1094"/>
                <a:gd name="T82" fmla="*/ 1618 w 1714"/>
                <a:gd name="T83" fmla="*/ 378 h 1094"/>
                <a:gd name="T84" fmla="*/ 1550 w 1714"/>
                <a:gd name="T85" fmla="*/ 432 h 1094"/>
                <a:gd name="T86" fmla="*/ 1482 w 1714"/>
                <a:gd name="T87" fmla="*/ 499 h 1094"/>
                <a:gd name="T88" fmla="*/ 1414 w 1714"/>
                <a:gd name="T89" fmla="*/ 567 h 1094"/>
                <a:gd name="T90" fmla="*/ 1346 w 1714"/>
                <a:gd name="T91" fmla="*/ 648 h 1094"/>
                <a:gd name="T92" fmla="*/ 1278 w 1714"/>
                <a:gd name="T93" fmla="*/ 702 h 1094"/>
                <a:gd name="T94" fmla="*/ 1196 w 1714"/>
                <a:gd name="T95" fmla="*/ 756 h 1094"/>
                <a:gd name="T96" fmla="*/ 1142 w 1714"/>
                <a:gd name="T97" fmla="*/ 810 h 1094"/>
                <a:gd name="T98" fmla="*/ 1060 w 1714"/>
                <a:gd name="T99" fmla="*/ 864 h 1094"/>
                <a:gd name="T100" fmla="*/ 979 w 1714"/>
                <a:gd name="T101" fmla="*/ 918 h 1094"/>
                <a:gd name="T102" fmla="*/ 897 w 1714"/>
                <a:gd name="T103" fmla="*/ 958 h 1094"/>
                <a:gd name="T104" fmla="*/ 816 w 1714"/>
                <a:gd name="T105" fmla="*/ 972 h 1094"/>
                <a:gd name="T106" fmla="*/ 734 w 1714"/>
                <a:gd name="T107" fmla="*/ 972 h 1094"/>
                <a:gd name="T108" fmla="*/ 653 w 1714"/>
                <a:gd name="T109" fmla="*/ 985 h 1094"/>
                <a:gd name="T110" fmla="*/ 639 w 1714"/>
                <a:gd name="T111" fmla="*/ 1066 h 1094"/>
                <a:gd name="T112" fmla="*/ 544 w 1714"/>
                <a:gd name="T113" fmla="*/ 1066 h 1094"/>
                <a:gd name="T114" fmla="*/ 462 w 1714"/>
                <a:gd name="T115" fmla="*/ 1026 h 1094"/>
                <a:gd name="T116" fmla="*/ 421 w 1714"/>
                <a:gd name="T117" fmla="*/ 1066 h 1094"/>
                <a:gd name="T118" fmla="*/ 340 w 1714"/>
                <a:gd name="T119" fmla="*/ 1080 h 1094"/>
                <a:gd name="T120" fmla="*/ 258 w 1714"/>
                <a:gd name="T121" fmla="*/ 1053 h 1094"/>
                <a:gd name="T122" fmla="*/ 177 w 1714"/>
                <a:gd name="T123" fmla="*/ 1053 h 10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714" h="1094">
                  <a:moveTo>
                    <a:pt x="190" y="1039"/>
                  </a:moveTo>
                  <a:lnTo>
                    <a:pt x="190" y="999"/>
                  </a:lnTo>
                  <a:lnTo>
                    <a:pt x="190" y="958"/>
                  </a:lnTo>
                  <a:lnTo>
                    <a:pt x="163" y="918"/>
                  </a:lnTo>
                  <a:lnTo>
                    <a:pt x="122" y="904"/>
                  </a:lnTo>
                  <a:lnTo>
                    <a:pt x="82" y="904"/>
                  </a:lnTo>
                  <a:lnTo>
                    <a:pt x="41" y="891"/>
                  </a:lnTo>
                  <a:lnTo>
                    <a:pt x="14" y="850"/>
                  </a:lnTo>
                  <a:lnTo>
                    <a:pt x="0" y="810"/>
                  </a:lnTo>
                  <a:lnTo>
                    <a:pt x="27" y="769"/>
                  </a:lnTo>
                  <a:lnTo>
                    <a:pt x="68" y="756"/>
                  </a:lnTo>
                  <a:lnTo>
                    <a:pt x="109" y="742"/>
                  </a:lnTo>
                  <a:lnTo>
                    <a:pt x="150" y="729"/>
                  </a:lnTo>
                  <a:lnTo>
                    <a:pt x="163" y="688"/>
                  </a:lnTo>
                  <a:lnTo>
                    <a:pt x="163" y="648"/>
                  </a:lnTo>
                  <a:lnTo>
                    <a:pt x="204" y="634"/>
                  </a:lnTo>
                  <a:lnTo>
                    <a:pt x="245" y="634"/>
                  </a:lnTo>
                  <a:lnTo>
                    <a:pt x="286" y="621"/>
                  </a:lnTo>
                  <a:lnTo>
                    <a:pt x="299" y="580"/>
                  </a:lnTo>
                  <a:lnTo>
                    <a:pt x="299" y="540"/>
                  </a:lnTo>
                  <a:lnTo>
                    <a:pt x="299" y="499"/>
                  </a:lnTo>
                  <a:lnTo>
                    <a:pt x="340" y="472"/>
                  </a:lnTo>
                  <a:lnTo>
                    <a:pt x="367" y="432"/>
                  </a:lnTo>
                  <a:lnTo>
                    <a:pt x="363" y="447"/>
                  </a:lnTo>
                  <a:lnTo>
                    <a:pt x="381" y="432"/>
                  </a:lnTo>
                  <a:lnTo>
                    <a:pt x="408" y="391"/>
                  </a:lnTo>
                  <a:lnTo>
                    <a:pt x="449" y="364"/>
                  </a:lnTo>
                  <a:lnTo>
                    <a:pt x="476" y="324"/>
                  </a:lnTo>
                  <a:lnTo>
                    <a:pt x="517" y="324"/>
                  </a:lnTo>
                  <a:lnTo>
                    <a:pt x="557" y="324"/>
                  </a:lnTo>
                  <a:lnTo>
                    <a:pt x="598" y="324"/>
                  </a:lnTo>
                  <a:lnTo>
                    <a:pt x="625" y="283"/>
                  </a:lnTo>
                  <a:lnTo>
                    <a:pt x="625" y="243"/>
                  </a:lnTo>
                  <a:lnTo>
                    <a:pt x="625" y="202"/>
                  </a:lnTo>
                  <a:lnTo>
                    <a:pt x="625" y="162"/>
                  </a:lnTo>
                  <a:lnTo>
                    <a:pt x="666" y="148"/>
                  </a:lnTo>
                  <a:lnTo>
                    <a:pt x="707" y="135"/>
                  </a:lnTo>
                  <a:lnTo>
                    <a:pt x="748" y="121"/>
                  </a:lnTo>
                  <a:lnTo>
                    <a:pt x="789" y="121"/>
                  </a:lnTo>
                  <a:lnTo>
                    <a:pt x="829" y="148"/>
                  </a:lnTo>
                  <a:lnTo>
                    <a:pt x="870" y="162"/>
                  </a:lnTo>
                  <a:lnTo>
                    <a:pt x="911" y="162"/>
                  </a:lnTo>
                  <a:lnTo>
                    <a:pt x="952" y="162"/>
                  </a:lnTo>
                  <a:lnTo>
                    <a:pt x="992" y="175"/>
                  </a:lnTo>
                  <a:lnTo>
                    <a:pt x="1033" y="175"/>
                  </a:lnTo>
                  <a:lnTo>
                    <a:pt x="1060" y="135"/>
                  </a:lnTo>
                  <a:lnTo>
                    <a:pt x="1088" y="94"/>
                  </a:lnTo>
                  <a:lnTo>
                    <a:pt x="1128" y="108"/>
                  </a:lnTo>
                  <a:lnTo>
                    <a:pt x="1156" y="148"/>
                  </a:lnTo>
                  <a:lnTo>
                    <a:pt x="1196" y="162"/>
                  </a:lnTo>
                  <a:lnTo>
                    <a:pt x="1237" y="162"/>
                  </a:lnTo>
                  <a:lnTo>
                    <a:pt x="1278" y="162"/>
                  </a:lnTo>
                  <a:lnTo>
                    <a:pt x="1278" y="121"/>
                  </a:lnTo>
                  <a:lnTo>
                    <a:pt x="1278" y="81"/>
                  </a:lnTo>
                  <a:lnTo>
                    <a:pt x="1319" y="67"/>
                  </a:lnTo>
                  <a:lnTo>
                    <a:pt x="1360" y="54"/>
                  </a:lnTo>
                  <a:lnTo>
                    <a:pt x="1400" y="27"/>
                  </a:lnTo>
                  <a:lnTo>
                    <a:pt x="1360" y="54"/>
                  </a:lnTo>
                  <a:lnTo>
                    <a:pt x="1360" y="94"/>
                  </a:lnTo>
                  <a:lnTo>
                    <a:pt x="1360" y="135"/>
                  </a:lnTo>
                  <a:lnTo>
                    <a:pt x="1400" y="148"/>
                  </a:lnTo>
                  <a:lnTo>
                    <a:pt x="1441" y="148"/>
                  </a:lnTo>
                  <a:lnTo>
                    <a:pt x="1482" y="148"/>
                  </a:lnTo>
                  <a:lnTo>
                    <a:pt x="1523" y="148"/>
                  </a:lnTo>
                  <a:lnTo>
                    <a:pt x="1563" y="148"/>
                  </a:lnTo>
                  <a:lnTo>
                    <a:pt x="1604" y="148"/>
                  </a:lnTo>
                  <a:lnTo>
                    <a:pt x="1577" y="108"/>
                  </a:lnTo>
                  <a:lnTo>
                    <a:pt x="1550" y="67"/>
                  </a:lnTo>
                  <a:lnTo>
                    <a:pt x="1550" y="27"/>
                  </a:lnTo>
                  <a:lnTo>
                    <a:pt x="1591" y="0"/>
                  </a:lnTo>
                  <a:lnTo>
                    <a:pt x="1631" y="27"/>
                  </a:lnTo>
                  <a:lnTo>
                    <a:pt x="1672" y="54"/>
                  </a:lnTo>
                  <a:lnTo>
                    <a:pt x="1686" y="94"/>
                  </a:lnTo>
                  <a:lnTo>
                    <a:pt x="1645" y="121"/>
                  </a:lnTo>
                  <a:lnTo>
                    <a:pt x="1604" y="121"/>
                  </a:lnTo>
                  <a:lnTo>
                    <a:pt x="1577" y="162"/>
                  </a:lnTo>
                  <a:lnTo>
                    <a:pt x="1618" y="175"/>
                  </a:lnTo>
                  <a:lnTo>
                    <a:pt x="1645" y="216"/>
                  </a:lnTo>
                  <a:lnTo>
                    <a:pt x="1686" y="243"/>
                  </a:lnTo>
                  <a:lnTo>
                    <a:pt x="1713" y="283"/>
                  </a:lnTo>
                  <a:lnTo>
                    <a:pt x="1713" y="324"/>
                  </a:lnTo>
                  <a:lnTo>
                    <a:pt x="1672" y="324"/>
                  </a:lnTo>
                  <a:lnTo>
                    <a:pt x="1631" y="337"/>
                  </a:lnTo>
                  <a:lnTo>
                    <a:pt x="1618" y="378"/>
                  </a:lnTo>
                  <a:lnTo>
                    <a:pt x="1577" y="391"/>
                  </a:lnTo>
                  <a:lnTo>
                    <a:pt x="1550" y="432"/>
                  </a:lnTo>
                  <a:lnTo>
                    <a:pt x="1509" y="459"/>
                  </a:lnTo>
                  <a:lnTo>
                    <a:pt x="1482" y="499"/>
                  </a:lnTo>
                  <a:lnTo>
                    <a:pt x="1455" y="540"/>
                  </a:lnTo>
                  <a:lnTo>
                    <a:pt x="1414" y="567"/>
                  </a:lnTo>
                  <a:lnTo>
                    <a:pt x="1373" y="607"/>
                  </a:lnTo>
                  <a:lnTo>
                    <a:pt x="1346" y="648"/>
                  </a:lnTo>
                  <a:lnTo>
                    <a:pt x="1319" y="688"/>
                  </a:lnTo>
                  <a:lnTo>
                    <a:pt x="1278" y="702"/>
                  </a:lnTo>
                  <a:lnTo>
                    <a:pt x="1237" y="729"/>
                  </a:lnTo>
                  <a:lnTo>
                    <a:pt x="1196" y="756"/>
                  </a:lnTo>
                  <a:lnTo>
                    <a:pt x="1183" y="796"/>
                  </a:lnTo>
                  <a:lnTo>
                    <a:pt x="1142" y="810"/>
                  </a:lnTo>
                  <a:lnTo>
                    <a:pt x="1101" y="837"/>
                  </a:lnTo>
                  <a:lnTo>
                    <a:pt x="1060" y="864"/>
                  </a:lnTo>
                  <a:lnTo>
                    <a:pt x="1020" y="891"/>
                  </a:lnTo>
                  <a:lnTo>
                    <a:pt x="979" y="918"/>
                  </a:lnTo>
                  <a:lnTo>
                    <a:pt x="938" y="931"/>
                  </a:lnTo>
                  <a:lnTo>
                    <a:pt x="897" y="958"/>
                  </a:lnTo>
                  <a:lnTo>
                    <a:pt x="857" y="972"/>
                  </a:lnTo>
                  <a:lnTo>
                    <a:pt x="816" y="972"/>
                  </a:lnTo>
                  <a:lnTo>
                    <a:pt x="775" y="972"/>
                  </a:lnTo>
                  <a:lnTo>
                    <a:pt x="734" y="972"/>
                  </a:lnTo>
                  <a:lnTo>
                    <a:pt x="693" y="972"/>
                  </a:lnTo>
                  <a:lnTo>
                    <a:pt x="653" y="985"/>
                  </a:lnTo>
                  <a:lnTo>
                    <a:pt x="639" y="1026"/>
                  </a:lnTo>
                  <a:lnTo>
                    <a:pt x="639" y="1066"/>
                  </a:lnTo>
                  <a:lnTo>
                    <a:pt x="598" y="1066"/>
                  </a:lnTo>
                  <a:lnTo>
                    <a:pt x="544" y="1066"/>
                  </a:lnTo>
                  <a:lnTo>
                    <a:pt x="503" y="1039"/>
                  </a:lnTo>
                  <a:lnTo>
                    <a:pt x="462" y="1026"/>
                  </a:lnTo>
                  <a:lnTo>
                    <a:pt x="421" y="1026"/>
                  </a:lnTo>
                  <a:lnTo>
                    <a:pt x="421" y="1066"/>
                  </a:lnTo>
                  <a:lnTo>
                    <a:pt x="381" y="1093"/>
                  </a:lnTo>
                  <a:lnTo>
                    <a:pt x="340" y="1080"/>
                  </a:lnTo>
                  <a:lnTo>
                    <a:pt x="299" y="1053"/>
                  </a:lnTo>
                  <a:lnTo>
                    <a:pt x="258" y="1053"/>
                  </a:lnTo>
                  <a:lnTo>
                    <a:pt x="218" y="1053"/>
                  </a:lnTo>
                  <a:lnTo>
                    <a:pt x="177" y="1053"/>
                  </a:lnTo>
                  <a:lnTo>
                    <a:pt x="190" y="1039"/>
                  </a:lnTo>
                </a:path>
              </a:pathLst>
            </a:custGeom>
            <a:solidFill>
              <a:srgbClr val="F57B49"/>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700" name="Freeform 8"/>
            <p:cNvSpPr>
              <a:spLocks/>
            </p:cNvSpPr>
            <p:nvPr/>
          </p:nvSpPr>
          <p:spPr bwMode="auto">
            <a:xfrm>
              <a:off x="3088" y="1392"/>
              <a:ext cx="1354" cy="943"/>
            </a:xfrm>
            <a:custGeom>
              <a:avLst/>
              <a:gdLst>
                <a:gd name="T0" fmla="*/ 0 w 1354"/>
                <a:gd name="T1" fmla="*/ 381 h 943"/>
                <a:gd name="T2" fmla="*/ 81 w 1354"/>
                <a:gd name="T3" fmla="*/ 314 h 943"/>
                <a:gd name="T4" fmla="*/ 95 w 1354"/>
                <a:gd name="T5" fmla="*/ 233 h 943"/>
                <a:gd name="T6" fmla="*/ 176 w 1354"/>
                <a:gd name="T7" fmla="*/ 219 h 943"/>
                <a:gd name="T8" fmla="*/ 230 w 1354"/>
                <a:gd name="T9" fmla="*/ 260 h 943"/>
                <a:gd name="T10" fmla="*/ 311 w 1354"/>
                <a:gd name="T11" fmla="*/ 287 h 943"/>
                <a:gd name="T12" fmla="*/ 365 w 1354"/>
                <a:gd name="T13" fmla="*/ 354 h 943"/>
                <a:gd name="T14" fmla="*/ 446 w 1354"/>
                <a:gd name="T15" fmla="*/ 354 h 943"/>
                <a:gd name="T16" fmla="*/ 527 w 1354"/>
                <a:gd name="T17" fmla="*/ 368 h 943"/>
                <a:gd name="T18" fmla="*/ 608 w 1354"/>
                <a:gd name="T19" fmla="*/ 368 h 943"/>
                <a:gd name="T20" fmla="*/ 689 w 1354"/>
                <a:gd name="T21" fmla="*/ 368 h 943"/>
                <a:gd name="T22" fmla="*/ 729 w 1354"/>
                <a:gd name="T23" fmla="*/ 300 h 943"/>
                <a:gd name="T24" fmla="*/ 756 w 1354"/>
                <a:gd name="T25" fmla="*/ 219 h 943"/>
                <a:gd name="T26" fmla="*/ 783 w 1354"/>
                <a:gd name="T27" fmla="*/ 138 h 943"/>
                <a:gd name="T28" fmla="*/ 824 w 1354"/>
                <a:gd name="T29" fmla="*/ 71 h 943"/>
                <a:gd name="T30" fmla="*/ 918 w 1354"/>
                <a:gd name="T31" fmla="*/ 0 h 943"/>
                <a:gd name="T32" fmla="*/ 941 w 1354"/>
                <a:gd name="T33" fmla="*/ 77 h 943"/>
                <a:gd name="T34" fmla="*/ 1002 w 1354"/>
                <a:gd name="T35" fmla="*/ 81 h 943"/>
                <a:gd name="T36" fmla="*/ 1080 w 1354"/>
                <a:gd name="T37" fmla="*/ 98 h 943"/>
                <a:gd name="T38" fmla="*/ 1094 w 1354"/>
                <a:gd name="T39" fmla="*/ 179 h 943"/>
                <a:gd name="T40" fmla="*/ 1175 w 1354"/>
                <a:gd name="T41" fmla="*/ 192 h 943"/>
                <a:gd name="T42" fmla="*/ 1259 w 1354"/>
                <a:gd name="T43" fmla="*/ 156 h 943"/>
                <a:gd name="T44" fmla="*/ 1353 w 1354"/>
                <a:gd name="T45" fmla="*/ 216 h 943"/>
                <a:gd name="T46" fmla="*/ 1283 w 1354"/>
                <a:gd name="T47" fmla="*/ 273 h 943"/>
                <a:gd name="T48" fmla="*/ 1269 w 1354"/>
                <a:gd name="T49" fmla="*/ 354 h 943"/>
                <a:gd name="T50" fmla="*/ 1188 w 1354"/>
                <a:gd name="T51" fmla="*/ 368 h 943"/>
                <a:gd name="T52" fmla="*/ 1134 w 1354"/>
                <a:gd name="T53" fmla="*/ 408 h 943"/>
                <a:gd name="T54" fmla="*/ 1080 w 1354"/>
                <a:gd name="T55" fmla="*/ 476 h 943"/>
                <a:gd name="T56" fmla="*/ 1121 w 1354"/>
                <a:gd name="T57" fmla="*/ 543 h 943"/>
                <a:gd name="T58" fmla="*/ 1148 w 1354"/>
                <a:gd name="T59" fmla="*/ 624 h 943"/>
                <a:gd name="T60" fmla="*/ 1067 w 1354"/>
                <a:gd name="T61" fmla="*/ 665 h 943"/>
                <a:gd name="T62" fmla="*/ 989 w 1354"/>
                <a:gd name="T63" fmla="*/ 701 h 943"/>
                <a:gd name="T64" fmla="*/ 905 w 1354"/>
                <a:gd name="T65" fmla="*/ 692 h 943"/>
                <a:gd name="T66" fmla="*/ 905 w 1354"/>
                <a:gd name="T67" fmla="*/ 773 h 943"/>
                <a:gd name="T68" fmla="*/ 837 w 1354"/>
                <a:gd name="T69" fmla="*/ 840 h 943"/>
                <a:gd name="T70" fmla="*/ 756 w 1354"/>
                <a:gd name="T71" fmla="*/ 854 h 943"/>
                <a:gd name="T72" fmla="*/ 675 w 1354"/>
                <a:gd name="T73" fmla="*/ 854 h 943"/>
                <a:gd name="T74" fmla="*/ 608 w 1354"/>
                <a:gd name="T75" fmla="*/ 908 h 943"/>
                <a:gd name="T76" fmla="*/ 536 w 1354"/>
                <a:gd name="T77" fmla="*/ 942 h 943"/>
                <a:gd name="T78" fmla="*/ 486 w 1354"/>
                <a:gd name="T79" fmla="*/ 894 h 943"/>
                <a:gd name="T80" fmla="*/ 405 w 1354"/>
                <a:gd name="T81" fmla="*/ 867 h 943"/>
                <a:gd name="T82" fmla="*/ 338 w 1354"/>
                <a:gd name="T83" fmla="*/ 813 h 943"/>
                <a:gd name="T84" fmla="*/ 257 w 1354"/>
                <a:gd name="T85" fmla="*/ 813 h 943"/>
                <a:gd name="T86" fmla="*/ 176 w 1354"/>
                <a:gd name="T87" fmla="*/ 759 h 943"/>
                <a:gd name="T88" fmla="*/ 162 w 1354"/>
                <a:gd name="T89" fmla="*/ 678 h 943"/>
                <a:gd name="T90" fmla="*/ 108 w 1354"/>
                <a:gd name="T91" fmla="*/ 611 h 943"/>
                <a:gd name="T92" fmla="*/ 41 w 1354"/>
                <a:gd name="T93" fmla="*/ 557 h 943"/>
                <a:gd name="T94" fmla="*/ 41 w 1354"/>
                <a:gd name="T95" fmla="*/ 476 h 943"/>
                <a:gd name="T96" fmla="*/ 14 w 1354"/>
                <a:gd name="T97" fmla="*/ 422 h 9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354" h="943">
                  <a:moveTo>
                    <a:pt x="14" y="422"/>
                  </a:moveTo>
                  <a:lnTo>
                    <a:pt x="0" y="381"/>
                  </a:lnTo>
                  <a:lnTo>
                    <a:pt x="41" y="354"/>
                  </a:lnTo>
                  <a:lnTo>
                    <a:pt x="81" y="314"/>
                  </a:lnTo>
                  <a:lnTo>
                    <a:pt x="95" y="273"/>
                  </a:lnTo>
                  <a:lnTo>
                    <a:pt x="95" y="233"/>
                  </a:lnTo>
                  <a:lnTo>
                    <a:pt x="135" y="219"/>
                  </a:lnTo>
                  <a:lnTo>
                    <a:pt x="176" y="219"/>
                  </a:lnTo>
                  <a:lnTo>
                    <a:pt x="216" y="219"/>
                  </a:lnTo>
                  <a:lnTo>
                    <a:pt x="230" y="260"/>
                  </a:lnTo>
                  <a:lnTo>
                    <a:pt x="270" y="287"/>
                  </a:lnTo>
                  <a:lnTo>
                    <a:pt x="311" y="287"/>
                  </a:lnTo>
                  <a:lnTo>
                    <a:pt x="324" y="327"/>
                  </a:lnTo>
                  <a:lnTo>
                    <a:pt x="365" y="354"/>
                  </a:lnTo>
                  <a:lnTo>
                    <a:pt x="405" y="354"/>
                  </a:lnTo>
                  <a:lnTo>
                    <a:pt x="446" y="354"/>
                  </a:lnTo>
                  <a:lnTo>
                    <a:pt x="486" y="368"/>
                  </a:lnTo>
                  <a:lnTo>
                    <a:pt x="527" y="368"/>
                  </a:lnTo>
                  <a:lnTo>
                    <a:pt x="567" y="368"/>
                  </a:lnTo>
                  <a:lnTo>
                    <a:pt x="608" y="368"/>
                  </a:lnTo>
                  <a:lnTo>
                    <a:pt x="648" y="368"/>
                  </a:lnTo>
                  <a:lnTo>
                    <a:pt x="689" y="368"/>
                  </a:lnTo>
                  <a:lnTo>
                    <a:pt x="729" y="341"/>
                  </a:lnTo>
                  <a:lnTo>
                    <a:pt x="729" y="300"/>
                  </a:lnTo>
                  <a:lnTo>
                    <a:pt x="729" y="260"/>
                  </a:lnTo>
                  <a:lnTo>
                    <a:pt x="756" y="219"/>
                  </a:lnTo>
                  <a:lnTo>
                    <a:pt x="770" y="179"/>
                  </a:lnTo>
                  <a:lnTo>
                    <a:pt x="783" y="138"/>
                  </a:lnTo>
                  <a:lnTo>
                    <a:pt x="783" y="98"/>
                  </a:lnTo>
                  <a:lnTo>
                    <a:pt x="824" y="71"/>
                  </a:lnTo>
                  <a:lnTo>
                    <a:pt x="864" y="44"/>
                  </a:lnTo>
                  <a:lnTo>
                    <a:pt x="918" y="0"/>
                  </a:lnTo>
                  <a:lnTo>
                    <a:pt x="941" y="17"/>
                  </a:lnTo>
                  <a:lnTo>
                    <a:pt x="941" y="77"/>
                  </a:lnTo>
                  <a:lnTo>
                    <a:pt x="968" y="84"/>
                  </a:lnTo>
                  <a:lnTo>
                    <a:pt x="1002" y="81"/>
                  </a:lnTo>
                  <a:lnTo>
                    <a:pt x="1040" y="89"/>
                  </a:lnTo>
                  <a:lnTo>
                    <a:pt x="1080" y="98"/>
                  </a:lnTo>
                  <a:lnTo>
                    <a:pt x="1080" y="138"/>
                  </a:lnTo>
                  <a:lnTo>
                    <a:pt x="1094" y="179"/>
                  </a:lnTo>
                  <a:lnTo>
                    <a:pt x="1134" y="192"/>
                  </a:lnTo>
                  <a:lnTo>
                    <a:pt x="1175" y="192"/>
                  </a:lnTo>
                  <a:lnTo>
                    <a:pt x="1220" y="156"/>
                  </a:lnTo>
                  <a:lnTo>
                    <a:pt x="1259" y="156"/>
                  </a:lnTo>
                  <a:lnTo>
                    <a:pt x="1296" y="179"/>
                  </a:lnTo>
                  <a:lnTo>
                    <a:pt x="1353" y="216"/>
                  </a:lnTo>
                  <a:lnTo>
                    <a:pt x="1340" y="261"/>
                  </a:lnTo>
                  <a:lnTo>
                    <a:pt x="1283" y="273"/>
                  </a:lnTo>
                  <a:lnTo>
                    <a:pt x="1269" y="314"/>
                  </a:lnTo>
                  <a:lnTo>
                    <a:pt x="1269" y="354"/>
                  </a:lnTo>
                  <a:lnTo>
                    <a:pt x="1229" y="368"/>
                  </a:lnTo>
                  <a:lnTo>
                    <a:pt x="1188" y="368"/>
                  </a:lnTo>
                  <a:lnTo>
                    <a:pt x="1148" y="368"/>
                  </a:lnTo>
                  <a:lnTo>
                    <a:pt x="1134" y="408"/>
                  </a:lnTo>
                  <a:lnTo>
                    <a:pt x="1121" y="449"/>
                  </a:lnTo>
                  <a:lnTo>
                    <a:pt x="1080" y="476"/>
                  </a:lnTo>
                  <a:lnTo>
                    <a:pt x="1089" y="521"/>
                  </a:lnTo>
                  <a:lnTo>
                    <a:pt x="1121" y="543"/>
                  </a:lnTo>
                  <a:lnTo>
                    <a:pt x="1148" y="584"/>
                  </a:lnTo>
                  <a:lnTo>
                    <a:pt x="1148" y="624"/>
                  </a:lnTo>
                  <a:lnTo>
                    <a:pt x="1107" y="651"/>
                  </a:lnTo>
                  <a:lnTo>
                    <a:pt x="1067" y="665"/>
                  </a:lnTo>
                  <a:lnTo>
                    <a:pt x="1026" y="692"/>
                  </a:lnTo>
                  <a:lnTo>
                    <a:pt x="989" y="701"/>
                  </a:lnTo>
                  <a:lnTo>
                    <a:pt x="948" y="704"/>
                  </a:lnTo>
                  <a:lnTo>
                    <a:pt x="905" y="692"/>
                  </a:lnTo>
                  <a:lnTo>
                    <a:pt x="905" y="732"/>
                  </a:lnTo>
                  <a:lnTo>
                    <a:pt x="905" y="773"/>
                  </a:lnTo>
                  <a:lnTo>
                    <a:pt x="864" y="800"/>
                  </a:lnTo>
                  <a:lnTo>
                    <a:pt x="837" y="840"/>
                  </a:lnTo>
                  <a:lnTo>
                    <a:pt x="797" y="867"/>
                  </a:lnTo>
                  <a:lnTo>
                    <a:pt x="756" y="854"/>
                  </a:lnTo>
                  <a:lnTo>
                    <a:pt x="716" y="854"/>
                  </a:lnTo>
                  <a:lnTo>
                    <a:pt x="675" y="854"/>
                  </a:lnTo>
                  <a:lnTo>
                    <a:pt x="635" y="867"/>
                  </a:lnTo>
                  <a:lnTo>
                    <a:pt x="608" y="908"/>
                  </a:lnTo>
                  <a:lnTo>
                    <a:pt x="567" y="935"/>
                  </a:lnTo>
                  <a:lnTo>
                    <a:pt x="536" y="942"/>
                  </a:lnTo>
                  <a:lnTo>
                    <a:pt x="527" y="921"/>
                  </a:lnTo>
                  <a:lnTo>
                    <a:pt x="486" y="894"/>
                  </a:lnTo>
                  <a:lnTo>
                    <a:pt x="446" y="867"/>
                  </a:lnTo>
                  <a:lnTo>
                    <a:pt x="405" y="867"/>
                  </a:lnTo>
                  <a:lnTo>
                    <a:pt x="378" y="827"/>
                  </a:lnTo>
                  <a:lnTo>
                    <a:pt x="338" y="813"/>
                  </a:lnTo>
                  <a:lnTo>
                    <a:pt x="297" y="813"/>
                  </a:lnTo>
                  <a:lnTo>
                    <a:pt x="257" y="813"/>
                  </a:lnTo>
                  <a:lnTo>
                    <a:pt x="216" y="786"/>
                  </a:lnTo>
                  <a:lnTo>
                    <a:pt x="176" y="759"/>
                  </a:lnTo>
                  <a:lnTo>
                    <a:pt x="162" y="719"/>
                  </a:lnTo>
                  <a:lnTo>
                    <a:pt x="162" y="678"/>
                  </a:lnTo>
                  <a:lnTo>
                    <a:pt x="149" y="638"/>
                  </a:lnTo>
                  <a:lnTo>
                    <a:pt x="108" y="611"/>
                  </a:lnTo>
                  <a:lnTo>
                    <a:pt x="81" y="570"/>
                  </a:lnTo>
                  <a:lnTo>
                    <a:pt x="41" y="557"/>
                  </a:lnTo>
                  <a:lnTo>
                    <a:pt x="41" y="516"/>
                  </a:lnTo>
                  <a:lnTo>
                    <a:pt x="41" y="476"/>
                  </a:lnTo>
                  <a:lnTo>
                    <a:pt x="41" y="435"/>
                  </a:lnTo>
                  <a:lnTo>
                    <a:pt x="14" y="422"/>
                  </a:lnTo>
                </a:path>
              </a:pathLst>
            </a:custGeom>
            <a:solidFill>
              <a:schemeClr val="accent2"/>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701" name="Freeform 9"/>
            <p:cNvSpPr>
              <a:spLocks/>
            </p:cNvSpPr>
            <p:nvPr/>
          </p:nvSpPr>
          <p:spPr bwMode="auto">
            <a:xfrm>
              <a:off x="4012" y="787"/>
              <a:ext cx="1250" cy="852"/>
            </a:xfrm>
            <a:custGeom>
              <a:avLst/>
              <a:gdLst>
                <a:gd name="T0" fmla="*/ 40 w 1250"/>
                <a:gd name="T1" fmla="*/ 608 h 852"/>
                <a:gd name="T2" fmla="*/ 106 w 1250"/>
                <a:gd name="T3" fmla="*/ 554 h 852"/>
                <a:gd name="T4" fmla="*/ 120 w 1250"/>
                <a:gd name="T5" fmla="*/ 473 h 852"/>
                <a:gd name="T6" fmla="*/ 133 w 1250"/>
                <a:gd name="T7" fmla="*/ 392 h 852"/>
                <a:gd name="T8" fmla="*/ 213 w 1250"/>
                <a:gd name="T9" fmla="*/ 378 h 852"/>
                <a:gd name="T10" fmla="*/ 252 w 1250"/>
                <a:gd name="T11" fmla="*/ 297 h 852"/>
                <a:gd name="T12" fmla="*/ 319 w 1250"/>
                <a:gd name="T13" fmla="*/ 257 h 852"/>
                <a:gd name="T14" fmla="*/ 359 w 1250"/>
                <a:gd name="T15" fmla="*/ 176 h 852"/>
                <a:gd name="T16" fmla="*/ 438 w 1250"/>
                <a:gd name="T17" fmla="*/ 122 h 852"/>
                <a:gd name="T18" fmla="*/ 518 w 1250"/>
                <a:gd name="T19" fmla="*/ 95 h 852"/>
                <a:gd name="T20" fmla="*/ 598 w 1250"/>
                <a:gd name="T21" fmla="*/ 68 h 852"/>
                <a:gd name="T22" fmla="*/ 638 w 1250"/>
                <a:gd name="T23" fmla="*/ 0 h 852"/>
                <a:gd name="T24" fmla="*/ 718 w 1250"/>
                <a:gd name="T25" fmla="*/ 0 h 852"/>
                <a:gd name="T26" fmla="*/ 797 w 1250"/>
                <a:gd name="T27" fmla="*/ 27 h 852"/>
                <a:gd name="T28" fmla="*/ 850 w 1250"/>
                <a:gd name="T29" fmla="*/ 81 h 852"/>
                <a:gd name="T30" fmla="*/ 930 w 1250"/>
                <a:gd name="T31" fmla="*/ 81 h 852"/>
                <a:gd name="T32" fmla="*/ 1010 w 1250"/>
                <a:gd name="T33" fmla="*/ 54 h 852"/>
                <a:gd name="T34" fmla="*/ 1090 w 1250"/>
                <a:gd name="T35" fmla="*/ 41 h 852"/>
                <a:gd name="T36" fmla="*/ 1116 w 1250"/>
                <a:gd name="T37" fmla="*/ 122 h 852"/>
                <a:gd name="T38" fmla="*/ 1143 w 1250"/>
                <a:gd name="T39" fmla="*/ 203 h 852"/>
                <a:gd name="T40" fmla="*/ 1169 w 1250"/>
                <a:gd name="T41" fmla="*/ 284 h 852"/>
                <a:gd name="T42" fmla="*/ 1169 w 1250"/>
                <a:gd name="T43" fmla="*/ 365 h 852"/>
                <a:gd name="T44" fmla="*/ 1236 w 1250"/>
                <a:gd name="T45" fmla="*/ 432 h 852"/>
                <a:gd name="T46" fmla="*/ 1209 w 1250"/>
                <a:gd name="T47" fmla="*/ 486 h 852"/>
                <a:gd name="T48" fmla="*/ 1143 w 1250"/>
                <a:gd name="T49" fmla="*/ 527 h 852"/>
                <a:gd name="T50" fmla="*/ 1129 w 1250"/>
                <a:gd name="T51" fmla="*/ 608 h 852"/>
                <a:gd name="T52" fmla="*/ 1169 w 1250"/>
                <a:gd name="T53" fmla="*/ 675 h 852"/>
                <a:gd name="T54" fmla="*/ 1129 w 1250"/>
                <a:gd name="T55" fmla="*/ 743 h 852"/>
                <a:gd name="T56" fmla="*/ 1076 w 1250"/>
                <a:gd name="T57" fmla="*/ 689 h 852"/>
                <a:gd name="T58" fmla="*/ 957 w 1250"/>
                <a:gd name="T59" fmla="*/ 648 h 852"/>
                <a:gd name="T60" fmla="*/ 877 w 1250"/>
                <a:gd name="T61" fmla="*/ 662 h 852"/>
                <a:gd name="T62" fmla="*/ 824 w 1250"/>
                <a:gd name="T63" fmla="*/ 716 h 852"/>
                <a:gd name="T64" fmla="*/ 771 w 1250"/>
                <a:gd name="T65" fmla="*/ 756 h 852"/>
                <a:gd name="T66" fmla="*/ 691 w 1250"/>
                <a:gd name="T67" fmla="*/ 756 h 852"/>
                <a:gd name="T68" fmla="*/ 651 w 1250"/>
                <a:gd name="T69" fmla="*/ 689 h 852"/>
                <a:gd name="T70" fmla="*/ 571 w 1250"/>
                <a:gd name="T71" fmla="*/ 716 h 852"/>
                <a:gd name="T72" fmla="*/ 505 w 1250"/>
                <a:gd name="T73" fmla="*/ 770 h 852"/>
                <a:gd name="T74" fmla="*/ 492 w 1250"/>
                <a:gd name="T75" fmla="*/ 851 h 852"/>
                <a:gd name="T76" fmla="*/ 425 w 1250"/>
                <a:gd name="T77" fmla="*/ 810 h 852"/>
                <a:gd name="T78" fmla="*/ 372 w 1250"/>
                <a:gd name="T79" fmla="*/ 770 h 852"/>
                <a:gd name="T80" fmla="*/ 292 w 1250"/>
                <a:gd name="T81" fmla="*/ 756 h 852"/>
                <a:gd name="T82" fmla="*/ 213 w 1250"/>
                <a:gd name="T83" fmla="*/ 783 h 852"/>
                <a:gd name="T84" fmla="*/ 159 w 1250"/>
                <a:gd name="T85" fmla="*/ 743 h 852"/>
                <a:gd name="T86" fmla="*/ 106 w 1250"/>
                <a:gd name="T87" fmla="*/ 689 h 852"/>
                <a:gd name="T88" fmla="*/ 27 w 1250"/>
                <a:gd name="T89" fmla="*/ 689 h 852"/>
                <a:gd name="T90" fmla="*/ 27 w 1250"/>
                <a:gd name="T91" fmla="*/ 608 h 8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250" h="852">
                  <a:moveTo>
                    <a:pt x="0" y="608"/>
                  </a:moveTo>
                  <a:lnTo>
                    <a:pt x="40" y="608"/>
                  </a:lnTo>
                  <a:lnTo>
                    <a:pt x="80" y="594"/>
                  </a:lnTo>
                  <a:lnTo>
                    <a:pt x="106" y="554"/>
                  </a:lnTo>
                  <a:lnTo>
                    <a:pt x="120" y="513"/>
                  </a:lnTo>
                  <a:lnTo>
                    <a:pt x="120" y="473"/>
                  </a:lnTo>
                  <a:lnTo>
                    <a:pt x="120" y="432"/>
                  </a:lnTo>
                  <a:lnTo>
                    <a:pt x="133" y="392"/>
                  </a:lnTo>
                  <a:lnTo>
                    <a:pt x="173" y="392"/>
                  </a:lnTo>
                  <a:lnTo>
                    <a:pt x="213" y="378"/>
                  </a:lnTo>
                  <a:lnTo>
                    <a:pt x="239" y="338"/>
                  </a:lnTo>
                  <a:lnTo>
                    <a:pt x="252" y="297"/>
                  </a:lnTo>
                  <a:lnTo>
                    <a:pt x="292" y="297"/>
                  </a:lnTo>
                  <a:lnTo>
                    <a:pt x="319" y="257"/>
                  </a:lnTo>
                  <a:lnTo>
                    <a:pt x="345" y="216"/>
                  </a:lnTo>
                  <a:lnTo>
                    <a:pt x="359" y="176"/>
                  </a:lnTo>
                  <a:lnTo>
                    <a:pt x="399" y="149"/>
                  </a:lnTo>
                  <a:lnTo>
                    <a:pt x="438" y="122"/>
                  </a:lnTo>
                  <a:lnTo>
                    <a:pt x="478" y="95"/>
                  </a:lnTo>
                  <a:lnTo>
                    <a:pt x="518" y="95"/>
                  </a:lnTo>
                  <a:lnTo>
                    <a:pt x="558" y="95"/>
                  </a:lnTo>
                  <a:lnTo>
                    <a:pt x="598" y="68"/>
                  </a:lnTo>
                  <a:lnTo>
                    <a:pt x="598" y="27"/>
                  </a:lnTo>
                  <a:lnTo>
                    <a:pt x="638" y="0"/>
                  </a:lnTo>
                  <a:lnTo>
                    <a:pt x="678" y="0"/>
                  </a:lnTo>
                  <a:lnTo>
                    <a:pt x="718" y="0"/>
                  </a:lnTo>
                  <a:lnTo>
                    <a:pt x="757" y="0"/>
                  </a:lnTo>
                  <a:lnTo>
                    <a:pt x="797" y="27"/>
                  </a:lnTo>
                  <a:lnTo>
                    <a:pt x="811" y="68"/>
                  </a:lnTo>
                  <a:lnTo>
                    <a:pt x="850" y="81"/>
                  </a:lnTo>
                  <a:lnTo>
                    <a:pt x="890" y="81"/>
                  </a:lnTo>
                  <a:lnTo>
                    <a:pt x="930" y="81"/>
                  </a:lnTo>
                  <a:lnTo>
                    <a:pt x="970" y="68"/>
                  </a:lnTo>
                  <a:lnTo>
                    <a:pt x="1010" y="54"/>
                  </a:lnTo>
                  <a:lnTo>
                    <a:pt x="1050" y="54"/>
                  </a:lnTo>
                  <a:lnTo>
                    <a:pt x="1090" y="41"/>
                  </a:lnTo>
                  <a:lnTo>
                    <a:pt x="1103" y="81"/>
                  </a:lnTo>
                  <a:lnTo>
                    <a:pt x="1116" y="122"/>
                  </a:lnTo>
                  <a:lnTo>
                    <a:pt x="1129" y="162"/>
                  </a:lnTo>
                  <a:lnTo>
                    <a:pt x="1143" y="203"/>
                  </a:lnTo>
                  <a:lnTo>
                    <a:pt x="1156" y="243"/>
                  </a:lnTo>
                  <a:lnTo>
                    <a:pt x="1169" y="284"/>
                  </a:lnTo>
                  <a:lnTo>
                    <a:pt x="1169" y="324"/>
                  </a:lnTo>
                  <a:lnTo>
                    <a:pt x="1169" y="365"/>
                  </a:lnTo>
                  <a:lnTo>
                    <a:pt x="1196" y="405"/>
                  </a:lnTo>
                  <a:lnTo>
                    <a:pt x="1236" y="432"/>
                  </a:lnTo>
                  <a:lnTo>
                    <a:pt x="1249" y="473"/>
                  </a:lnTo>
                  <a:lnTo>
                    <a:pt x="1209" y="486"/>
                  </a:lnTo>
                  <a:lnTo>
                    <a:pt x="1169" y="486"/>
                  </a:lnTo>
                  <a:lnTo>
                    <a:pt x="1143" y="527"/>
                  </a:lnTo>
                  <a:lnTo>
                    <a:pt x="1129" y="567"/>
                  </a:lnTo>
                  <a:lnTo>
                    <a:pt x="1129" y="608"/>
                  </a:lnTo>
                  <a:lnTo>
                    <a:pt x="1169" y="635"/>
                  </a:lnTo>
                  <a:lnTo>
                    <a:pt x="1169" y="675"/>
                  </a:lnTo>
                  <a:lnTo>
                    <a:pt x="1169" y="716"/>
                  </a:lnTo>
                  <a:lnTo>
                    <a:pt x="1129" y="743"/>
                  </a:lnTo>
                  <a:lnTo>
                    <a:pt x="1090" y="729"/>
                  </a:lnTo>
                  <a:lnTo>
                    <a:pt x="1076" y="689"/>
                  </a:lnTo>
                  <a:lnTo>
                    <a:pt x="1036" y="648"/>
                  </a:lnTo>
                  <a:lnTo>
                    <a:pt x="957" y="648"/>
                  </a:lnTo>
                  <a:lnTo>
                    <a:pt x="917" y="635"/>
                  </a:lnTo>
                  <a:lnTo>
                    <a:pt x="877" y="662"/>
                  </a:lnTo>
                  <a:lnTo>
                    <a:pt x="837" y="675"/>
                  </a:lnTo>
                  <a:lnTo>
                    <a:pt x="824" y="716"/>
                  </a:lnTo>
                  <a:lnTo>
                    <a:pt x="811" y="756"/>
                  </a:lnTo>
                  <a:lnTo>
                    <a:pt x="771" y="756"/>
                  </a:lnTo>
                  <a:lnTo>
                    <a:pt x="731" y="756"/>
                  </a:lnTo>
                  <a:lnTo>
                    <a:pt x="691" y="756"/>
                  </a:lnTo>
                  <a:lnTo>
                    <a:pt x="691" y="716"/>
                  </a:lnTo>
                  <a:lnTo>
                    <a:pt x="651" y="689"/>
                  </a:lnTo>
                  <a:lnTo>
                    <a:pt x="611" y="716"/>
                  </a:lnTo>
                  <a:lnTo>
                    <a:pt x="571" y="716"/>
                  </a:lnTo>
                  <a:lnTo>
                    <a:pt x="531" y="729"/>
                  </a:lnTo>
                  <a:lnTo>
                    <a:pt x="505" y="770"/>
                  </a:lnTo>
                  <a:lnTo>
                    <a:pt x="505" y="810"/>
                  </a:lnTo>
                  <a:lnTo>
                    <a:pt x="492" y="851"/>
                  </a:lnTo>
                  <a:lnTo>
                    <a:pt x="465" y="810"/>
                  </a:lnTo>
                  <a:lnTo>
                    <a:pt x="425" y="810"/>
                  </a:lnTo>
                  <a:lnTo>
                    <a:pt x="385" y="810"/>
                  </a:lnTo>
                  <a:lnTo>
                    <a:pt x="372" y="770"/>
                  </a:lnTo>
                  <a:lnTo>
                    <a:pt x="332" y="756"/>
                  </a:lnTo>
                  <a:lnTo>
                    <a:pt x="292" y="756"/>
                  </a:lnTo>
                  <a:lnTo>
                    <a:pt x="252" y="770"/>
                  </a:lnTo>
                  <a:lnTo>
                    <a:pt x="213" y="783"/>
                  </a:lnTo>
                  <a:lnTo>
                    <a:pt x="173" y="783"/>
                  </a:lnTo>
                  <a:lnTo>
                    <a:pt x="159" y="743"/>
                  </a:lnTo>
                  <a:lnTo>
                    <a:pt x="146" y="702"/>
                  </a:lnTo>
                  <a:lnTo>
                    <a:pt x="106" y="689"/>
                  </a:lnTo>
                  <a:lnTo>
                    <a:pt x="66" y="689"/>
                  </a:lnTo>
                  <a:lnTo>
                    <a:pt x="27" y="689"/>
                  </a:lnTo>
                  <a:lnTo>
                    <a:pt x="27" y="648"/>
                  </a:lnTo>
                  <a:lnTo>
                    <a:pt x="27" y="608"/>
                  </a:lnTo>
                  <a:lnTo>
                    <a:pt x="0" y="608"/>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702" name="Freeform 10"/>
            <p:cNvSpPr>
              <a:spLocks/>
            </p:cNvSpPr>
            <p:nvPr/>
          </p:nvSpPr>
          <p:spPr bwMode="auto">
            <a:xfrm>
              <a:off x="4154" y="1606"/>
              <a:ext cx="451" cy="414"/>
            </a:xfrm>
            <a:custGeom>
              <a:avLst/>
              <a:gdLst>
                <a:gd name="T0" fmla="*/ 333 w 451"/>
                <a:gd name="T1" fmla="*/ 67 h 414"/>
                <a:gd name="T2" fmla="*/ 369 w 451"/>
                <a:gd name="T3" fmla="*/ 80 h 414"/>
                <a:gd name="T4" fmla="*/ 408 w 451"/>
                <a:gd name="T5" fmla="*/ 96 h 414"/>
                <a:gd name="T6" fmla="*/ 435 w 451"/>
                <a:gd name="T7" fmla="*/ 118 h 414"/>
                <a:gd name="T8" fmla="*/ 450 w 451"/>
                <a:gd name="T9" fmla="*/ 157 h 414"/>
                <a:gd name="T10" fmla="*/ 381 w 451"/>
                <a:gd name="T11" fmla="*/ 176 h 414"/>
                <a:gd name="T12" fmla="*/ 351 w 451"/>
                <a:gd name="T13" fmla="*/ 195 h 414"/>
                <a:gd name="T14" fmla="*/ 342 w 451"/>
                <a:gd name="T15" fmla="*/ 242 h 414"/>
                <a:gd name="T16" fmla="*/ 374 w 451"/>
                <a:gd name="T17" fmla="*/ 278 h 414"/>
                <a:gd name="T18" fmla="*/ 381 w 451"/>
                <a:gd name="T19" fmla="*/ 305 h 414"/>
                <a:gd name="T20" fmla="*/ 372 w 451"/>
                <a:gd name="T21" fmla="*/ 326 h 414"/>
                <a:gd name="T22" fmla="*/ 332 w 451"/>
                <a:gd name="T23" fmla="*/ 331 h 414"/>
                <a:gd name="T24" fmla="*/ 297 w 451"/>
                <a:gd name="T25" fmla="*/ 364 h 414"/>
                <a:gd name="T26" fmla="*/ 284 w 451"/>
                <a:gd name="T27" fmla="*/ 389 h 414"/>
                <a:gd name="T28" fmla="*/ 257 w 451"/>
                <a:gd name="T29" fmla="*/ 410 h 414"/>
                <a:gd name="T30" fmla="*/ 216 w 451"/>
                <a:gd name="T31" fmla="*/ 410 h 414"/>
                <a:gd name="T32" fmla="*/ 176 w 451"/>
                <a:gd name="T33" fmla="*/ 410 h 414"/>
                <a:gd name="T34" fmla="*/ 95 w 451"/>
                <a:gd name="T35" fmla="*/ 413 h 414"/>
                <a:gd name="T36" fmla="*/ 54 w 451"/>
                <a:gd name="T37" fmla="*/ 348 h 414"/>
                <a:gd name="T38" fmla="*/ 27 w 451"/>
                <a:gd name="T39" fmla="*/ 302 h 414"/>
                <a:gd name="T40" fmla="*/ 14 w 451"/>
                <a:gd name="T41" fmla="*/ 256 h 414"/>
                <a:gd name="T42" fmla="*/ 0 w 451"/>
                <a:gd name="T43" fmla="*/ 210 h 414"/>
                <a:gd name="T44" fmla="*/ 41 w 451"/>
                <a:gd name="T45" fmla="*/ 195 h 414"/>
                <a:gd name="T46" fmla="*/ 81 w 451"/>
                <a:gd name="T47" fmla="*/ 195 h 414"/>
                <a:gd name="T48" fmla="*/ 81 w 451"/>
                <a:gd name="T49" fmla="*/ 148 h 414"/>
                <a:gd name="T50" fmla="*/ 122 w 451"/>
                <a:gd name="T51" fmla="*/ 133 h 414"/>
                <a:gd name="T52" fmla="*/ 162 w 451"/>
                <a:gd name="T53" fmla="*/ 133 h 414"/>
                <a:gd name="T54" fmla="*/ 203 w 451"/>
                <a:gd name="T55" fmla="*/ 133 h 414"/>
                <a:gd name="T56" fmla="*/ 203 w 451"/>
                <a:gd name="T57" fmla="*/ 87 h 414"/>
                <a:gd name="T58" fmla="*/ 243 w 451"/>
                <a:gd name="T59" fmla="*/ 56 h 414"/>
                <a:gd name="T60" fmla="*/ 284 w 451"/>
                <a:gd name="T61" fmla="*/ 56 h 414"/>
                <a:gd name="T62" fmla="*/ 297 w 451"/>
                <a:gd name="T63" fmla="*/ 10 h 414"/>
                <a:gd name="T64" fmla="*/ 320 w 451"/>
                <a:gd name="T65" fmla="*/ 0 h 414"/>
                <a:gd name="T66" fmla="*/ 333 w 451"/>
                <a:gd name="T67" fmla="*/ 67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51" h="414">
                  <a:moveTo>
                    <a:pt x="333" y="67"/>
                  </a:moveTo>
                  <a:lnTo>
                    <a:pt x="369" y="80"/>
                  </a:lnTo>
                  <a:lnTo>
                    <a:pt x="408" y="96"/>
                  </a:lnTo>
                  <a:lnTo>
                    <a:pt x="435" y="118"/>
                  </a:lnTo>
                  <a:lnTo>
                    <a:pt x="450" y="157"/>
                  </a:lnTo>
                  <a:lnTo>
                    <a:pt x="381" y="176"/>
                  </a:lnTo>
                  <a:lnTo>
                    <a:pt x="351" y="195"/>
                  </a:lnTo>
                  <a:lnTo>
                    <a:pt x="342" y="242"/>
                  </a:lnTo>
                  <a:lnTo>
                    <a:pt x="374" y="278"/>
                  </a:lnTo>
                  <a:lnTo>
                    <a:pt x="381" y="305"/>
                  </a:lnTo>
                  <a:lnTo>
                    <a:pt x="372" y="326"/>
                  </a:lnTo>
                  <a:lnTo>
                    <a:pt x="332" y="331"/>
                  </a:lnTo>
                  <a:lnTo>
                    <a:pt x="297" y="364"/>
                  </a:lnTo>
                  <a:lnTo>
                    <a:pt x="284" y="389"/>
                  </a:lnTo>
                  <a:lnTo>
                    <a:pt x="257" y="410"/>
                  </a:lnTo>
                  <a:lnTo>
                    <a:pt x="216" y="410"/>
                  </a:lnTo>
                  <a:lnTo>
                    <a:pt x="176" y="410"/>
                  </a:lnTo>
                  <a:lnTo>
                    <a:pt x="95" y="413"/>
                  </a:lnTo>
                  <a:lnTo>
                    <a:pt x="54" y="348"/>
                  </a:lnTo>
                  <a:lnTo>
                    <a:pt x="27" y="302"/>
                  </a:lnTo>
                  <a:lnTo>
                    <a:pt x="14" y="256"/>
                  </a:lnTo>
                  <a:lnTo>
                    <a:pt x="0" y="210"/>
                  </a:lnTo>
                  <a:lnTo>
                    <a:pt x="41" y="195"/>
                  </a:lnTo>
                  <a:lnTo>
                    <a:pt x="81" y="195"/>
                  </a:lnTo>
                  <a:lnTo>
                    <a:pt x="81" y="148"/>
                  </a:lnTo>
                  <a:lnTo>
                    <a:pt x="122" y="133"/>
                  </a:lnTo>
                  <a:lnTo>
                    <a:pt x="162" y="133"/>
                  </a:lnTo>
                  <a:lnTo>
                    <a:pt x="203" y="133"/>
                  </a:lnTo>
                  <a:lnTo>
                    <a:pt x="203" y="87"/>
                  </a:lnTo>
                  <a:lnTo>
                    <a:pt x="243" y="56"/>
                  </a:lnTo>
                  <a:lnTo>
                    <a:pt x="284" y="56"/>
                  </a:lnTo>
                  <a:lnTo>
                    <a:pt x="297" y="10"/>
                  </a:lnTo>
                  <a:lnTo>
                    <a:pt x="320" y="0"/>
                  </a:lnTo>
                  <a:lnTo>
                    <a:pt x="333" y="67"/>
                  </a:lnTo>
                </a:path>
              </a:pathLst>
            </a:custGeom>
            <a:solidFill>
              <a:srgbClr val="B760F9"/>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703" name="Freeform 11"/>
            <p:cNvSpPr>
              <a:spLocks/>
            </p:cNvSpPr>
            <p:nvPr/>
          </p:nvSpPr>
          <p:spPr bwMode="auto">
            <a:xfrm>
              <a:off x="4411" y="1273"/>
              <a:ext cx="905" cy="954"/>
            </a:xfrm>
            <a:custGeom>
              <a:avLst/>
              <a:gdLst>
                <a:gd name="T0" fmla="*/ 823 w 905"/>
                <a:gd name="T1" fmla="*/ 0 h 954"/>
                <a:gd name="T2" fmla="*/ 742 w 905"/>
                <a:gd name="T3" fmla="*/ 0 h 954"/>
                <a:gd name="T4" fmla="*/ 715 w 905"/>
                <a:gd name="T5" fmla="*/ 81 h 954"/>
                <a:gd name="T6" fmla="*/ 756 w 905"/>
                <a:gd name="T7" fmla="*/ 135 h 954"/>
                <a:gd name="T8" fmla="*/ 769 w 905"/>
                <a:gd name="T9" fmla="*/ 216 h 954"/>
                <a:gd name="T10" fmla="*/ 729 w 905"/>
                <a:gd name="T11" fmla="*/ 270 h 954"/>
                <a:gd name="T12" fmla="*/ 688 w 905"/>
                <a:gd name="T13" fmla="*/ 230 h 954"/>
                <a:gd name="T14" fmla="*/ 625 w 905"/>
                <a:gd name="T15" fmla="*/ 155 h 954"/>
                <a:gd name="T16" fmla="*/ 522 w 905"/>
                <a:gd name="T17" fmla="*/ 146 h 954"/>
                <a:gd name="T18" fmla="*/ 445 w 905"/>
                <a:gd name="T19" fmla="*/ 189 h 954"/>
                <a:gd name="T20" fmla="*/ 391 w 905"/>
                <a:gd name="T21" fmla="*/ 257 h 954"/>
                <a:gd name="T22" fmla="*/ 310 w 905"/>
                <a:gd name="T23" fmla="*/ 284 h 954"/>
                <a:gd name="T24" fmla="*/ 252 w 905"/>
                <a:gd name="T25" fmla="*/ 204 h 954"/>
                <a:gd name="T26" fmla="*/ 148 w 905"/>
                <a:gd name="T27" fmla="*/ 243 h 954"/>
                <a:gd name="T28" fmla="*/ 94 w 905"/>
                <a:gd name="T29" fmla="*/ 311 h 954"/>
                <a:gd name="T30" fmla="*/ 67 w 905"/>
                <a:gd name="T31" fmla="*/ 392 h 954"/>
                <a:gd name="T32" fmla="*/ 148 w 905"/>
                <a:gd name="T33" fmla="*/ 432 h 954"/>
                <a:gd name="T34" fmla="*/ 202 w 905"/>
                <a:gd name="T35" fmla="*/ 486 h 954"/>
                <a:gd name="T36" fmla="*/ 121 w 905"/>
                <a:gd name="T37" fmla="*/ 513 h 954"/>
                <a:gd name="T38" fmla="*/ 81 w 905"/>
                <a:gd name="T39" fmla="*/ 594 h 954"/>
                <a:gd name="T40" fmla="*/ 135 w 905"/>
                <a:gd name="T41" fmla="*/ 662 h 954"/>
                <a:gd name="T42" fmla="*/ 54 w 905"/>
                <a:gd name="T43" fmla="*/ 675 h 954"/>
                <a:gd name="T44" fmla="*/ 0 w 905"/>
                <a:gd name="T45" fmla="*/ 759 h 954"/>
                <a:gd name="T46" fmla="*/ 54 w 905"/>
                <a:gd name="T47" fmla="*/ 810 h 954"/>
                <a:gd name="T48" fmla="*/ 148 w 905"/>
                <a:gd name="T49" fmla="*/ 810 h 954"/>
                <a:gd name="T50" fmla="*/ 229 w 905"/>
                <a:gd name="T51" fmla="*/ 824 h 954"/>
                <a:gd name="T52" fmla="*/ 256 w 905"/>
                <a:gd name="T53" fmla="*/ 905 h 954"/>
                <a:gd name="T54" fmla="*/ 337 w 905"/>
                <a:gd name="T55" fmla="*/ 932 h 954"/>
                <a:gd name="T56" fmla="*/ 418 w 905"/>
                <a:gd name="T57" fmla="*/ 932 h 954"/>
                <a:gd name="T58" fmla="*/ 499 w 905"/>
                <a:gd name="T59" fmla="*/ 918 h 954"/>
                <a:gd name="T60" fmla="*/ 579 w 905"/>
                <a:gd name="T61" fmla="*/ 855 h 954"/>
                <a:gd name="T62" fmla="*/ 661 w 905"/>
                <a:gd name="T63" fmla="*/ 878 h 954"/>
                <a:gd name="T64" fmla="*/ 702 w 905"/>
                <a:gd name="T65" fmla="*/ 837 h 954"/>
                <a:gd name="T66" fmla="*/ 648 w 905"/>
                <a:gd name="T67" fmla="*/ 783 h 954"/>
                <a:gd name="T68" fmla="*/ 607 w 905"/>
                <a:gd name="T69" fmla="*/ 716 h 954"/>
                <a:gd name="T70" fmla="*/ 607 w 905"/>
                <a:gd name="T71" fmla="*/ 635 h 954"/>
                <a:gd name="T72" fmla="*/ 648 w 905"/>
                <a:gd name="T73" fmla="*/ 581 h 954"/>
                <a:gd name="T74" fmla="*/ 715 w 905"/>
                <a:gd name="T75" fmla="*/ 513 h 954"/>
                <a:gd name="T76" fmla="*/ 756 w 905"/>
                <a:gd name="T77" fmla="*/ 459 h 954"/>
                <a:gd name="T78" fmla="*/ 823 w 905"/>
                <a:gd name="T79" fmla="*/ 527 h 954"/>
                <a:gd name="T80" fmla="*/ 877 w 905"/>
                <a:gd name="T81" fmla="*/ 486 h 954"/>
                <a:gd name="T82" fmla="*/ 877 w 905"/>
                <a:gd name="T83" fmla="*/ 405 h 954"/>
                <a:gd name="T84" fmla="*/ 891 w 905"/>
                <a:gd name="T85" fmla="*/ 324 h 954"/>
                <a:gd name="T86" fmla="*/ 904 w 905"/>
                <a:gd name="T87" fmla="*/ 243 h 954"/>
                <a:gd name="T88" fmla="*/ 904 w 905"/>
                <a:gd name="T89" fmla="*/ 162 h 954"/>
                <a:gd name="T90" fmla="*/ 904 w 905"/>
                <a:gd name="T91" fmla="*/ 81 h 954"/>
                <a:gd name="T92" fmla="*/ 877 w 905"/>
                <a:gd name="T93" fmla="*/ 0 h 954"/>
                <a:gd name="T94" fmla="*/ 864 w 905"/>
                <a:gd name="T95" fmla="*/ 0 h 95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05" h="954">
                  <a:moveTo>
                    <a:pt x="864" y="0"/>
                  </a:moveTo>
                  <a:lnTo>
                    <a:pt x="823" y="0"/>
                  </a:lnTo>
                  <a:lnTo>
                    <a:pt x="783" y="0"/>
                  </a:lnTo>
                  <a:lnTo>
                    <a:pt x="742" y="0"/>
                  </a:lnTo>
                  <a:lnTo>
                    <a:pt x="729" y="41"/>
                  </a:lnTo>
                  <a:lnTo>
                    <a:pt x="715" y="81"/>
                  </a:lnTo>
                  <a:lnTo>
                    <a:pt x="715" y="122"/>
                  </a:lnTo>
                  <a:lnTo>
                    <a:pt x="756" y="135"/>
                  </a:lnTo>
                  <a:lnTo>
                    <a:pt x="769" y="176"/>
                  </a:lnTo>
                  <a:lnTo>
                    <a:pt x="769" y="216"/>
                  </a:lnTo>
                  <a:lnTo>
                    <a:pt x="769" y="257"/>
                  </a:lnTo>
                  <a:lnTo>
                    <a:pt x="729" y="270"/>
                  </a:lnTo>
                  <a:lnTo>
                    <a:pt x="702" y="252"/>
                  </a:lnTo>
                  <a:lnTo>
                    <a:pt x="688" y="230"/>
                  </a:lnTo>
                  <a:lnTo>
                    <a:pt x="666" y="185"/>
                  </a:lnTo>
                  <a:lnTo>
                    <a:pt x="625" y="155"/>
                  </a:lnTo>
                  <a:lnTo>
                    <a:pt x="576" y="155"/>
                  </a:lnTo>
                  <a:lnTo>
                    <a:pt x="522" y="146"/>
                  </a:lnTo>
                  <a:lnTo>
                    <a:pt x="486" y="162"/>
                  </a:lnTo>
                  <a:lnTo>
                    <a:pt x="445" y="189"/>
                  </a:lnTo>
                  <a:lnTo>
                    <a:pt x="432" y="230"/>
                  </a:lnTo>
                  <a:lnTo>
                    <a:pt x="391" y="257"/>
                  </a:lnTo>
                  <a:lnTo>
                    <a:pt x="351" y="270"/>
                  </a:lnTo>
                  <a:lnTo>
                    <a:pt x="310" y="284"/>
                  </a:lnTo>
                  <a:lnTo>
                    <a:pt x="282" y="222"/>
                  </a:lnTo>
                  <a:lnTo>
                    <a:pt x="252" y="204"/>
                  </a:lnTo>
                  <a:lnTo>
                    <a:pt x="189" y="243"/>
                  </a:lnTo>
                  <a:lnTo>
                    <a:pt x="148" y="243"/>
                  </a:lnTo>
                  <a:lnTo>
                    <a:pt x="108" y="270"/>
                  </a:lnTo>
                  <a:lnTo>
                    <a:pt x="94" y="311"/>
                  </a:lnTo>
                  <a:lnTo>
                    <a:pt x="67" y="351"/>
                  </a:lnTo>
                  <a:lnTo>
                    <a:pt x="67" y="392"/>
                  </a:lnTo>
                  <a:lnTo>
                    <a:pt x="108" y="405"/>
                  </a:lnTo>
                  <a:lnTo>
                    <a:pt x="148" y="432"/>
                  </a:lnTo>
                  <a:lnTo>
                    <a:pt x="189" y="446"/>
                  </a:lnTo>
                  <a:lnTo>
                    <a:pt x="202" y="486"/>
                  </a:lnTo>
                  <a:lnTo>
                    <a:pt x="162" y="513"/>
                  </a:lnTo>
                  <a:lnTo>
                    <a:pt x="121" y="513"/>
                  </a:lnTo>
                  <a:lnTo>
                    <a:pt x="94" y="554"/>
                  </a:lnTo>
                  <a:lnTo>
                    <a:pt x="81" y="594"/>
                  </a:lnTo>
                  <a:lnTo>
                    <a:pt x="121" y="621"/>
                  </a:lnTo>
                  <a:lnTo>
                    <a:pt x="135" y="662"/>
                  </a:lnTo>
                  <a:lnTo>
                    <a:pt x="94" y="675"/>
                  </a:lnTo>
                  <a:lnTo>
                    <a:pt x="54" y="675"/>
                  </a:lnTo>
                  <a:lnTo>
                    <a:pt x="27" y="716"/>
                  </a:lnTo>
                  <a:lnTo>
                    <a:pt x="0" y="759"/>
                  </a:lnTo>
                  <a:lnTo>
                    <a:pt x="13" y="797"/>
                  </a:lnTo>
                  <a:lnTo>
                    <a:pt x="54" y="810"/>
                  </a:lnTo>
                  <a:lnTo>
                    <a:pt x="94" y="810"/>
                  </a:lnTo>
                  <a:lnTo>
                    <a:pt x="148" y="810"/>
                  </a:lnTo>
                  <a:lnTo>
                    <a:pt x="189" y="810"/>
                  </a:lnTo>
                  <a:lnTo>
                    <a:pt x="229" y="824"/>
                  </a:lnTo>
                  <a:lnTo>
                    <a:pt x="243" y="864"/>
                  </a:lnTo>
                  <a:lnTo>
                    <a:pt x="256" y="905"/>
                  </a:lnTo>
                  <a:lnTo>
                    <a:pt x="295" y="918"/>
                  </a:lnTo>
                  <a:lnTo>
                    <a:pt x="337" y="932"/>
                  </a:lnTo>
                  <a:lnTo>
                    <a:pt x="381" y="953"/>
                  </a:lnTo>
                  <a:lnTo>
                    <a:pt x="418" y="932"/>
                  </a:lnTo>
                  <a:lnTo>
                    <a:pt x="459" y="932"/>
                  </a:lnTo>
                  <a:lnTo>
                    <a:pt x="499" y="918"/>
                  </a:lnTo>
                  <a:lnTo>
                    <a:pt x="540" y="891"/>
                  </a:lnTo>
                  <a:lnTo>
                    <a:pt x="579" y="855"/>
                  </a:lnTo>
                  <a:lnTo>
                    <a:pt x="619" y="860"/>
                  </a:lnTo>
                  <a:lnTo>
                    <a:pt x="661" y="878"/>
                  </a:lnTo>
                  <a:lnTo>
                    <a:pt x="702" y="878"/>
                  </a:lnTo>
                  <a:lnTo>
                    <a:pt x="702" y="837"/>
                  </a:lnTo>
                  <a:lnTo>
                    <a:pt x="688" y="797"/>
                  </a:lnTo>
                  <a:lnTo>
                    <a:pt x="648" y="783"/>
                  </a:lnTo>
                  <a:lnTo>
                    <a:pt x="607" y="756"/>
                  </a:lnTo>
                  <a:lnTo>
                    <a:pt x="607" y="716"/>
                  </a:lnTo>
                  <a:lnTo>
                    <a:pt x="607" y="675"/>
                  </a:lnTo>
                  <a:lnTo>
                    <a:pt x="607" y="635"/>
                  </a:lnTo>
                  <a:lnTo>
                    <a:pt x="607" y="594"/>
                  </a:lnTo>
                  <a:lnTo>
                    <a:pt x="648" y="581"/>
                  </a:lnTo>
                  <a:lnTo>
                    <a:pt x="688" y="554"/>
                  </a:lnTo>
                  <a:lnTo>
                    <a:pt x="715" y="513"/>
                  </a:lnTo>
                  <a:lnTo>
                    <a:pt x="715" y="473"/>
                  </a:lnTo>
                  <a:lnTo>
                    <a:pt x="756" y="459"/>
                  </a:lnTo>
                  <a:lnTo>
                    <a:pt x="783" y="500"/>
                  </a:lnTo>
                  <a:lnTo>
                    <a:pt x="823" y="527"/>
                  </a:lnTo>
                  <a:lnTo>
                    <a:pt x="864" y="527"/>
                  </a:lnTo>
                  <a:lnTo>
                    <a:pt x="877" y="486"/>
                  </a:lnTo>
                  <a:lnTo>
                    <a:pt x="877" y="446"/>
                  </a:lnTo>
                  <a:lnTo>
                    <a:pt x="877" y="405"/>
                  </a:lnTo>
                  <a:lnTo>
                    <a:pt x="877" y="365"/>
                  </a:lnTo>
                  <a:lnTo>
                    <a:pt x="891" y="324"/>
                  </a:lnTo>
                  <a:lnTo>
                    <a:pt x="904" y="284"/>
                  </a:lnTo>
                  <a:lnTo>
                    <a:pt x="904" y="243"/>
                  </a:lnTo>
                  <a:lnTo>
                    <a:pt x="904" y="203"/>
                  </a:lnTo>
                  <a:lnTo>
                    <a:pt x="904" y="162"/>
                  </a:lnTo>
                  <a:lnTo>
                    <a:pt x="904" y="122"/>
                  </a:lnTo>
                  <a:lnTo>
                    <a:pt x="904" y="81"/>
                  </a:lnTo>
                  <a:lnTo>
                    <a:pt x="904" y="41"/>
                  </a:lnTo>
                  <a:lnTo>
                    <a:pt x="877" y="0"/>
                  </a:lnTo>
                  <a:lnTo>
                    <a:pt x="837" y="0"/>
                  </a:lnTo>
                  <a:lnTo>
                    <a:pt x="864" y="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704" name="Freeform 12"/>
            <p:cNvSpPr>
              <a:spLocks/>
            </p:cNvSpPr>
            <p:nvPr/>
          </p:nvSpPr>
          <p:spPr bwMode="auto">
            <a:xfrm>
              <a:off x="3493" y="2029"/>
              <a:ext cx="1283" cy="1027"/>
            </a:xfrm>
            <a:custGeom>
              <a:avLst/>
              <a:gdLst>
                <a:gd name="T0" fmla="*/ 1215 w 1283"/>
                <a:gd name="T1" fmla="*/ 162 h 1027"/>
                <a:gd name="T2" fmla="*/ 1161 w 1283"/>
                <a:gd name="T3" fmla="*/ 122 h 1027"/>
                <a:gd name="T4" fmla="*/ 1107 w 1283"/>
                <a:gd name="T5" fmla="*/ 68 h 1027"/>
                <a:gd name="T6" fmla="*/ 1026 w 1283"/>
                <a:gd name="T7" fmla="*/ 68 h 1027"/>
                <a:gd name="T8" fmla="*/ 945 w 1283"/>
                <a:gd name="T9" fmla="*/ 54 h 1027"/>
                <a:gd name="T10" fmla="*/ 877 w 1283"/>
                <a:gd name="T11" fmla="*/ 0 h 1027"/>
                <a:gd name="T12" fmla="*/ 796 w 1283"/>
                <a:gd name="T13" fmla="*/ 0 h 1027"/>
                <a:gd name="T14" fmla="*/ 715 w 1283"/>
                <a:gd name="T15" fmla="*/ 0 h 1027"/>
                <a:gd name="T16" fmla="*/ 634 w 1283"/>
                <a:gd name="T17" fmla="*/ 54 h 1027"/>
                <a:gd name="T18" fmla="*/ 553 w 1283"/>
                <a:gd name="T19" fmla="*/ 68 h 1027"/>
                <a:gd name="T20" fmla="*/ 499 w 1283"/>
                <a:gd name="T21" fmla="*/ 108 h 1027"/>
                <a:gd name="T22" fmla="*/ 459 w 1283"/>
                <a:gd name="T23" fmla="*/ 189 h 1027"/>
                <a:gd name="T24" fmla="*/ 378 w 1283"/>
                <a:gd name="T25" fmla="*/ 230 h 1027"/>
                <a:gd name="T26" fmla="*/ 297 w 1283"/>
                <a:gd name="T27" fmla="*/ 230 h 1027"/>
                <a:gd name="T28" fmla="*/ 216 w 1283"/>
                <a:gd name="T29" fmla="*/ 243 h 1027"/>
                <a:gd name="T30" fmla="*/ 148 w 1283"/>
                <a:gd name="T31" fmla="*/ 324 h 1027"/>
                <a:gd name="T32" fmla="*/ 121 w 1283"/>
                <a:gd name="T33" fmla="*/ 405 h 1027"/>
                <a:gd name="T34" fmla="*/ 121 w 1283"/>
                <a:gd name="T35" fmla="*/ 486 h 1027"/>
                <a:gd name="T36" fmla="*/ 67 w 1283"/>
                <a:gd name="T37" fmla="*/ 540 h 1027"/>
                <a:gd name="T38" fmla="*/ 27 w 1283"/>
                <a:gd name="T39" fmla="*/ 621 h 1027"/>
                <a:gd name="T40" fmla="*/ 27 w 1283"/>
                <a:gd name="T41" fmla="*/ 702 h 1027"/>
                <a:gd name="T42" fmla="*/ 13 w 1283"/>
                <a:gd name="T43" fmla="*/ 783 h 1027"/>
                <a:gd name="T44" fmla="*/ 13 w 1283"/>
                <a:gd name="T45" fmla="*/ 864 h 1027"/>
                <a:gd name="T46" fmla="*/ 94 w 1283"/>
                <a:gd name="T47" fmla="*/ 891 h 1027"/>
                <a:gd name="T48" fmla="*/ 175 w 1283"/>
                <a:gd name="T49" fmla="*/ 932 h 1027"/>
                <a:gd name="T50" fmla="*/ 216 w 1283"/>
                <a:gd name="T51" fmla="*/ 1013 h 1027"/>
                <a:gd name="T52" fmla="*/ 297 w 1283"/>
                <a:gd name="T53" fmla="*/ 1026 h 1027"/>
                <a:gd name="T54" fmla="*/ 378 w 1283"/>
                <a:gd name="T55" fmla="*/ 1026 h 1027"/>
                <a:gd name="T56" fmla="*/ 445 w 1283"/>
                <a:gd name="T57" fmla="*/ 972 h 1027"/>
                <a:gd name="T58" fmla="*/ 526 w 1283"/>
                <a:gd name="T59" fmla="*/ 986 h 1027"/>
                <a:gd name="T60" fmla="*/ 607 w 1283"/>
                <a:gd name="T61" fmla="*/ 1026 h 1027"/>
                <a:gd name="T62" fmla="*/ 688 w 1283"/>
                <a:gd name="T63" fmla="*/ 1026 h 1027"/>
                <a:gd name="T64" fmla="*/ 715 w 1283"/>
                <a:gd name="T65" fmla="*/ 945 h 1027"/>
                <a:gd name="T66" fmla="*/ 715 w 1283"/>
                <a:gd name="T67" fmla="*/ 864 h 1027"/>
                <a:gd name="T68" fmla="*/ 675 w 1283"/>
                <a:gd name="T69" fmla="*/ 810 h 1027"/>
                <a:gd name="T70" fmla="*/ 634 w 1283"/>
                <a:gd name="T71" fmla="*/ 756 h 1027"/>
                <a:gd name="T72" fmla="*/ 702 w 1283"/>
                <a:gd name="T73" fmla="*/ 702 h 1027"/>
                <a:gd name="T74" fmla="*/ 742 w 1283"/>
                <a:gd name="T75" fmla="*/ 621 h 1027"/>
                <a:gd name="T76" fmla="*/ 810 w 1283"/>
                <a:gd name="T77" fmla="*/ 567 h 1027"/>
                <a:gd name="T78" fmla="*/ 877 w 1283"/>
                <a:gd name="T79" fmla="*/ 527 h 1027"/>
                <a:gd name="T80" fmla="*/ 958 w 1283"/>
                <a:gd name="T81" fmla="*/ 513 h 1027"/>
                <a:gd name="T82" fmla="*/ 1039 w 1283"/>
                <a:gd name="T83" fmla="*/ 486 h 1027"/>
                <a:gd name="T84" fmla="*/ 1120 w 1283"/>
                <a:gd name="T85" fmla="*/ 486 h 1027"/>
                <a:gd name="T86" fmla="*/ 1161 w 1283"/>
                <a:gd name="T87" fmla="*/ 446 h 1027"/>
                <a:gd name="T88" fmla="*/ 1242 w 1283"/>
                <a:gd name="T89" fmla="*/ 446 h 1027"/>
                <a:gd name="T90" fmla="*/ 1255 w 1283"/>
                <a:gd name="T91" fmla="*/ 365 h 1027"/>
                <a:gd name="T92" fmla="*/ 1269 w 1283"/>
                <a:gd name="T93" fmla="*/ 284 h 1027"/>
                <a:gd name="T94" fmla="*/ 1282 w 1283"/>
                <a:gd name="T95" fmla="*/ 203 h 10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83" h="1027">
                  <a:moveTo>
                    <a:pt x="1255" y="189"/>
                  </a:moveTo>
                  <a:lnTo>
                    <a:pt x="1215" y="162"/>
                  </a:lnTo>
                  <a:lnTo>
                    <a:pt x="1174" y="162"/>
                  </a:lnTo>
                  <a:lnTo>
                    <a:pt x="1161" y="122"/>
                  </a:lnTo>
                  <a:lnTo>
                    <a:pt x="1147" y="81"/>
                  </a:lnTo>
                  <a:lnTo>
                    <a:pt x="1107" y="68"/>
                  </a:lnTo>
                  <a:lnTo>
                    <a:pt x="1066" y="68"/>
                  </a:lnTo>
                  <a:lnTo>
                    <a:pt x="1026" y="68"/>
                  </a:lnTo>
                  <a:lnTo>
                    <a:pt x="985" y="68"/>
                  </a:lnTo>
                  <a:lnTo>
                    <a:pt x="945" y="54"/>
                  </a:lnTo>
                  <a:lnTo>
                    <a:pt x="918" y="14"/>
                  </a:lnTo>
                  <a:lnTo>
                    <a:pt x="877" y="0"/>
                  </a:lnTo>
                  <a:lnTo>
                    <a:pt x="837" y="0"/>
                  </a:lnTo>
                  <a:lnTo>
                    <a:pt x="796" y="0"/>
                  </a:lnTo>
                  <a:lnTo>
                    <a:pt x="756" y="0"/>
                  </a:lnTo>
                  <a:lnTo>
                    <a:pt x="715" y="0"/>
                  </a:lnTo>
                  <a:lnTo>
                    <a:pt x="675" y="27"/>
                  </a:lnTo>
                  <a:lnTo>
                    <a:pt x="634" y="54"/>
                  </a:lnTo>
                  <a:lnTo>
                    <a:pt x="594" y="68"/>
                  </a:lnTo>
                  <a:lnTo>
                    <a:pt x="553" y="68"/>
                  </a:lnTo>
                  <a:lnTo>
                    <a:pt x="513" y="68"/>
                  </a:lnTo>
                  <a:lnTo>
                    <a:pt x="499" y="108"/>
                  </a:lnTo>
                  <a:lnTo>
                    <a:pt x="486" y="149"/>
                  </a:lnTo>
                  <a:lnTo>
                    <a:pt x="459" y="189"/>
                  </a:lnTo>
                  <a:lnTo>
                    <a:pt x="418" y="203"/>
                  </a:lnTo>
                  <a:lnTo>
                    <a:pt x="378" y="230"/>
                  </a:lnTo>
                  <a:lnTo>
                    <a:pt x="337" y="230"/>
                  </a:lnTo>
                  <a:lnTo>
                    <a:pt x="297" y="230"/>
                  </a:lnTo>
                  <a:lnTo>
                    <a:pt x="256" y="230"/>
                  </a:lnTo>
                  <a:lnTo>
                    <a:pt x="216" y="243"/>
                  </a:lnTo>
                  <a:lnTo>
                    <a:pt x="175" y="284"/>
                  </a:lnTo>
                  <a:lnTo>
                    <a:pt x="148" y="324"/>
                  </a:lnTo>
                  <a:lnTo>
                    <a:pt x="121" y="365"/>
                  </a:lnTo>
                  <a:lnTo>
                    <a:pt x="121" y="405"/>
                  </a:lnTo>
                  <a:lnTo>
                    <a:pt x="121" y="446"/>
                  </a:lnTo>
                  <a:lnTo>
                    <a:pt x="121" y="486"/>
                  </a:lnTo>
                  <a:lnTo>
                    <a:pt x="108" y="527"/>
                  </a:lnTo>
                  <a:lnTo>
                    <a:pt x="67" y="540"/>
                  </a:lnTo>
                  <a:lnTo>
                    <a:pt x="40" y="581"/>
                  </a:lnTo>
                  <a:lnTo>
                    <a:pt x="27" y="621"/>
                  </a:lnTo>
                  <a:lnTo>
                    <a:pt x="27" y="662"/>
                  </a:lnTo>
                  <a:lnTo>
                    <a:pt x="27" y="702"/>
                  </a:lnTo>
                  <a:lnTo>
                    <a:pt x="27" y="743"/>
                  </a:lnTo>
                  <a:lnTo>
                    <a:pt x="13" y="783"/>
                  </a:lnTo>
                  <a:lnTo>
                    <a:pt x="0" y="824"/>
                  </a:lnTo>
                  <a:lnTo>
                    <a:pt x="13" y="864"/>
                  </a:lnTo>
                  <a:lnTo>
                    <a:pt x="54" y="878"/>
                  </a:lnTo>
                  <a:lnTo>
                    <a:pt x="94" y="891"/>
                  </a:lnTo>
                  <a:lnTo>
                    <a:pt x="135" y="905"/>
                  </a:lnTo>
                  <a:lnTo>
                    <a:pt x="175" y="932"/>
                  </a:lnTo>
                  <a:lnTo>
                    <a:pt x="189" y="972"/>
                  </a:lnTo>
                  <a:lnTo>
                    <a:pt x="216" y="1013"/>
                  </a:lnTo>
                  <a:lnTo>
                    <a:pt x="256" y="1026"/>
                  </a:lnTo>
                  <a:lnTo>
                    <a:pt x="297" y="1026"/>
                  </a:lnTo>
                  <a:lnTo>
                    <a:pt x="337" y="1026"/>
                  </a:lnTo>
                  <a:lnTo>
                    <a:pt x="378" y="1026"/>
                  </a:lnTo>
                  <a:lnTo>
                    <a:pt x="405" y="986"/>
                  </a:lnTo>
                  <a:lnTo>
                    <a:pt x="445" y="972"/>
                  </a:lnTo>
                  <a:lnTo>
                    <a:pt x="486" y="972"/>
                  </a:lnTo>
                  <a:lnTo>
                    <a:pt x="526" y="986"/>
                  </a:lnTo>
                  <a:lnTo>
                    <a:pt x="567" y="1013"/>
                  </a:lnTo>
                  <a:lnTo>
                    <a:pt x="607" y="1026"/>
                  </a:lnTo>
                  <a:lnTo>
                    <a:pt x="648" y="1026"/>
                  </a:lnTo>
                  <a:lnTo>
                    <a:pt x="688" y="1026"/>
                  </a:lnTo>
                  <a:lnTo>
                    <a:pt x="702" y="986"/>
                  </a:lnTo>
                  <a:lnTo>
                    <a:pt x="715" y="945"/>
                  </a:lnTo>
                  <a:lnTo>
                    <a:pt x="715" y="905"/>
                  </a:lnTo>
                  <a:lnTo>
                    <a:pt x="715" y="864"/>
                  </a:lnTo>
                  <a:lnTo>
                    <a:pt x="715" y="824"/>
                  </a:lnTo>
                  <a:lnTo>
                    <a:pt x="675" y="810"/>
                  </a:lnTo>
                  <a:lnTo>
                    <a:pt x="634" y="797"/>
                  </a:lnTo>
                  <a:lnTo>
                    <a:pt x="634" y="756"/>
                  </a:lnTo>
                  <a:lnTo>
                    <a:pt x="661" y="716"/>
                  </a:lnTo>
                  <a:lnTo>
                    <a:pt x="702" y="702"/>
                  </a:lnTo>
                  <a:lnTo>
                    <a:pt x="729" y="662"/>
                  </a:lnTo>
                  <a:lnTo>
                    <a:pt x="742" y="621"/>
                  </a:lnTo>
                  <a:lnTo>
                    <a:pt x="769" y="581"/>
                  </a:lnTo>
                  <a:lnTo>
                    <a:pt x="810" y="567"/>
                  </a:lnTo>
                  <a:lnTo>
                    <a:pt x="850" y="567"/>
                  </a:lnTo>
                  <a:lnTo>
                    <a:pt x="877" y="527"/>
                  </a:lnTo>
                  <a:lnTo>
                    <a:pt x="918" y="513"/>
                  </a:lnTo>
                  <a:lnTo>
                    <a:pt x="958" y="513"/>
                  </a:lnTo>
                  <a:lnTo>
                    <a:pt x="999" y="486"/>
                  </a:lnTo>
                  <a:lnTo>
                    <a:pt x="1039" y="486"/>
                  </a:lnTo>
                  <a:lnTo>
                    <a:pt x="1080" y="486"/>
                  </a:lnTo>
                  <a:lnTo>
                    <a:pt x="1120" y="486"/>
                  </a:lnTo>
                  <a:lnTo>
                    <a:pt x="1120" y="446"/>
                  </a:lnTo>
                  <a:lnTo>
                    <a:pt x="1161" y="446"/>
                  </a:lnTo>
                  <a:lnTo>
                    <a:pt x="1201" y="446"/>
                  </a:lnTo>
                  <a:lnTo>
                    <a:pt x="1242" y="446"/>
                  </a:lnTo>
                  <a:lnTo>
                    <a:pt x="1255" y="405"/>
                  </a:lnTo>
                  <a:lnTo>
                    <a:pt x="1255" y="365"/>
                  </a:lnTo>
                  <a:lnTo>
                    <a:pt x="1255" y="324"/>
                  </a:lnTo>
                  <a:lnTo>
                    <a:pt x="1269" y="284"/>
                  </a:lnTo>
                  <a:lnTo>
                    <a:pt x="1282" y="243"/>
                  </a:lnTo>
                  <a:lnTo>
                    <a:pt x="1282" y="203"/>
                  </a:lnTo>
                  <a:lnTo>
                    <a:pt x="1255" y="189"/>
                  </a:lnTo>
                </a:path>
              </a:pathLst>
            </a:custGeom>
            <a:solidFill>
              <a:schemeClr val="fo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705" name="Freeform 13"/>
            <p:cNvSpPr>
              <a:spLocks/>
            </p:cNvSpPr>
            <p:nvPr/>
          </p:nvSpPr>
          <p:spPr bwMode="auto">
            <a:xfrm>
              <a:off x="4526" y="2016"/>
              <a:ext cx="993" cy="1153"/>
            </a:xfrm>
            <a:custGeom>
              <a:avLst/>
              <a:gdLst>
                <a:gd name="T0" fmla="*/ 560 w 993"/>
                <a:gd name="T1" fmla="*/ 122 h 1153"/>
                <a:gd name="T2" fmla="*/ 465 w 993"/>
                <a:gd name="T3" fmla="*/ 108 h 1153"/>
                <a:gd name="T4" fmla="*/ 398 w 993"/>
                <a:gd name="T5" fmla="*/ 176 h 1153"/>
                <a:gd name="T6" fmla="*/ 317 w 993"/>
                <a:gd name="T7" fmla="*/ 176 h 1153"/>
                <a:gd name="T8" fmla="*/ 263 w 993"/>
                <a:gd name="T9" fmla="*/ 230 h 1153"/>
                <a:gd name="T10" fmla="*/ 236 w 993"/>
                <a:gd name="T11" fmla="*/ 311 h 1153"/>
                <a:gd name="T12" fmla="*/ 236 w 993"/>
                <a:gd name="T13" fmla="*/ 392 h 1153"/>
                <a:gd name="T14" fmla="*/ 168 w 993"/>
                <a:gd name="T15" fmla="*/ 459 h 1153"/>
                <a:gd name="T16" fmla="*/ 87 w 993"/>
                <a:gd name="T17" fmla="*/ 459 h 1153"/>
                <a:gd name="T18" fmla="*/ 74 w 993"/>
                <a:gd name="T19" fmla="*/ 540 h 1153"/>
                <a:gd name="T20" fmla="*/ 114 w 993"/>
                <a:gd name="T21" fmla="*/ 594 h 1153"/>
                <a:gd name="T22" fmla="*/ 162 w 993"/>
                <a:gd name="T23" fmla="*/ 657 h 1153"/>
                <a:gd name="T24" fmla="*/ 162 w 993"/>
                <a:gd name="T25" fmla="*/ 752 h 1153"/>
                <a:gd name="T26" fmla="*/ 101 w 993"/>
                <a:gd name="T27" fmla="*/ 824 h 1153"/>
                <a:gd name="T28" fmla="*/ 83 w 993"/>
                <a:gd name="T29" fmla="*/ 896 h 1153"/>
                <a:gd name="T30" fmla="*/ 0 w 993"/>
                <a:gd name="T31" fmla="*/ 971 h 1153"/>
                <a:gd name="T32" fmla="*/ 51 w 993"/>
                <a:gd name="T33" fmla="*/ 1008 h 1153"/>
                <a:gd name="T34" fmla="*/ 131 w 993"/>
                <a:gd name="T35" fmla="*/ 1007 h 1153"/>
                <a:gd name="T36" fmla="*/ 230 w 993"/>
                <a:gd name="T37" fmla="*/ 1016 h 1153"/>
                <a:gd name="T38" fmla="*/ 209 w 993"/>
                <a:gd name="T39" fmla="*/ 867 h 1153"/>
                <a:gd name="T40" fmla="*/ 299 w 993"/>
                <a:gd name="T41" fmla="*/ 927 h 1153"/>
                <a:gd name="T42" fmla="*/ 236 w 993"/>
                <a:gd name="T43" fmla="*/ 1008 h 1153"/>
                <a:gd name="T44" fmla="*/ 290 w 993"/>
                <a:gd name="T45" fmla="*/ 1079 h 1153"/>
                <a:gd name="T46" fmla="*/ 351 w 993"/>
                <a:gd name="T47" fmla="*/ 1152 h 1153"/>
                <a:gd name="T48" fmla="*/ 411 w 993"/>
                <a:gd name="T49" fmla="*/ 1026 h 1153"/>
                <a:gd name="T50" fmla="*/ 465 w 993"/>
                <a:gd name="T51" fmla="*/ 945 h 1153"/>
                <a:gd name="T52" fmla="*/ 492 w 993"/>
                <a:gd name="T53" fmla="*/ 864 h 1153"/>
                <a:gd name="T54" fmla="*/ 546 w 993"/>
                <a:gd name="T55" fmla="*/ 797 h 1153"/>
                <a:gd name="T56" fmla="*/ 587 w 993"/>
                <a:gd name="T57" fmla="*/ 716 h 1153"/>
                <a:gd name="T58" fmla="*/ 627 w 993"/>
                <a:gd name="T59" fmla="*/ 635 h 1153"/>
                <a:gd name="T60" fmla="*/ 708 w 993"/>
                <a:gd name="T61" fmla="*/ 581 h 1153"/>
                <a:gd name="T62" fmla="*/ 776 w 993"/>
                <a:gd name="T63" fmla="*/ 513 h 1153"/>
                <a:gd name="T64" fmla="*/ 857 w 993"/>
                <a:gd name="T65" fmla="*/ 459 h 1153"/>
                <a:gd name="T66" fmla="*/ 884 w 993"/>
                <a:gd name="T67" fmla="*/ 378 h 1153"/>
                <a:gd name="T68" fmla="*/ 897 w 993"/>
                <a:gd name="T69" fmla="*/ 297 h 1153"/>
                <a:gd name="T70" fmla="*/ 911 w 993"/>
                <a:gd name="T71" fmla="*/ 216 h 1153"/>
                <a:gd name="T72" fmla="*/ 965 w 993"/>
                <a:gd name="T73" fmla="*/ 135 h 1153"/>
                <a:gd name="T74" fmla="*/ 992 w 993"/>
                <a:gd name="T75" fmla="*/ 54 h 1153"/>
                <a:gd name="T76" fmla="*/ 951 w 993"/>
                <a:gd name="T77" fmla="*/ 0 h 1153"/>
                <a:gd name="T78" fmla="*/ 870 w 993"/>
                <a:gd name="T79" fmla="*/ 0 h 1153"/>
                <a:gd name="T80" fmla="*/ 789 w 993"/>
                <a:gd name="T81" fmla="*/ 0 h 1153"/>
                <a:gd name="T82" fmla="*/ 749 w 993"/>
                <a:gd name="T83" fmla="*/ 81 h 1153"/>
                <a:gd name="T84" fmla="*/ 708 w 993"/>
                <a:gd name="T85" fmla="*/ 122 h 1153"/>
                <a:gd name="T86" fmla="*/ 627 w 993"/>
                <a:gd name="T87" fmla="*/ 135 h 1153"/>
                <a:gd name="T88" fmla="*/ 546 w 993"/>
                <a:gd name="T89" fmla="*/ 135 h 1153"/>
                <a:gd name="T90" fmla="*/ 465 w 993"/>
                <a:gd name="T91" fmla="*/ 135 h 1153"/>
                <a:gd name="T92" fmla="*/ 479 w 993"/>
                <a:gd name="T93" fmla="*/ 135 h 11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93" h="1153">
                  <a:moveTo>
                    <a:pt x="600" y="122"/>
                  </a:moveTo>
                  <a:lnTo>
                    <a:pt x="560" y="122"/>
                  </a:lnTo>
                  <a:lnTo>
                    <a:pt x="506" y="108"/>
                  </a:lnTo>
                  <a:lnTo>
                    <a:pt x="465" y="108"/>
                  </a:lnTo>
                  <a:lnTo>
                    <a:pt x="438" y="149"/>
                  </a:lnTo>
                  <a:lnTo>
                    <a:pt x="398" y="176"/>
                  </a:lnTo>
                  <a:lnTo>
                    <a:pt x="357" y="176"/>
                  </a:lnTo>
                  <a:lnTo>
                    <a:pt x="317" y="176"/>
                  </a:lnTo>
                  <a:lnTo>
                    <a:pt x="276" y="189"/>
                  </a:lnTo>
                  <a:lnTo>
                    <a:pt x="263" y="230"/>
                  </a:lnTo>
                  <a:lnTo>
                    <a:pt x="249" y="270"/>
                  </a:lnTo>
                  <a:lnTo>
                    <a:pt x="236" y="311"/>
                  </a:lnTo>
                  <a:lnTo>
                    <a:pt x="236" y="351"/>
                  </a:lnTo>
                  <a:lnTo>
                    <a:pt x="236" y="392"/>
                  </a:lnTo>
                  <a:lnTo>
                    <a:pt x="209" y="432"/>
                  </a:lnTo>
                  <a:lnTo>
                    <a:pt x="168" y="459"/>
                  </a:lnTo>
                  <a:lnTo>
                    <a:pt x="128" y="459"/>
                  </a:lnTo>
                  <a:lnTo>
                    <a:pt x="87" y="459"/>
                  </a:lnTo>
                  <a:lnTo>
                    <a:pt x="74" y="500"/>
                  </a:lnTo>
                  <a:lnTo>
                    <a:pt x="74" y="540"/>
                  </a:lnTo>
                  <a:lnTo>
                    <a:pt x="96" y="570"/>
                  </a:lnTo>
                  <a:lnTo>
                    <a:pt x="114" y="594"/>
                  </a:lnTo>
                  <a:lnTo>
                    <a:pt x="155" y="621"/>
                  </a:lnTo>
                  <a:lnTo>
                    <a:pt x="162" y="657"/>
                  </a:lnTo>
                  <a:lnTo>
                    <a:pt x="164" y="711"/>
                  </a:lnTo>
                  <a:lnTo>
                    <a:pt x="162" y="752"/>
                  </a:lnTo>
                  <a:lnTo>
                    <a:pt x="135" y="788"/>
                  </a:lnTo>
                  <a:lnTo>
                    <a:pt x="101" y="824"/>
                  </a:lnTo>
                  <a:lnTo>
                    <a:pt x="87" y="864"/>
                  </a:lnTo>
                  <a:lnTo>
                    <a:pt x="83" y="896"/>
                  </a:lnTo>
                  <a:lnTo>
                    <a:pt x="68" y="945"/>
                  </a:lnTo>
                  <a:lnTo>
                    <a:pt x="0" y="971"/>
                  </a:lnTo>
                  <a:lnTo>
                    <a:pt x="6" y="1008"/>
                  </a:lnTo>
                  <a:lnTo>
                    <a:pt x="51" y="1008"/>
                  </a:lnTo>
                  <a:lnTo>
                    <a:pt x="92" y="1004"/>
                  </a:lnTo>
                  <a:lnTo>
                    <a:pt x="131" y="1007"/>
                  </a:lnTo>
                  <a:lnTo>
                    <a:pt x="182" y="1007"/>
                  </a:lnTo>
                  <a:lnTo>
                    <a:pt x="230" y="1016"/>
                  </a:lnTo>
                  <a:lnTo>
                    <a:pt x="185" y="908"/>
                  </a:lnTo>
                  <a:lnTo>
                    <a:pt x="209" y="867"/>
                  </a:lnTo>
                  <a:lnTo>
                    <a:pt x="275" y="891"/>
                  </a:lnTo>
                  <a:lnTo>
                    <a:pt x="299" y="927"/>
                  </a:lnTo>
                  <a:lnTo>
                    <a:pt x="303" y="959"/>
                  </a:lnTo>
                  <a:lnTo>
                    <a:pt x="236" y="1008"/>
                  </a:lnTo>
                  <a:lnTo>
                    <a:pt x="263" y="1040"/>
                  </a:lnTo>
                  <a:lnTo>
                    <a:pt x="290" y="1079"/>
                  </a:lnTo>
                  <a:lnTo>
                    <a:pt x="333" y="1110"/>
                  </a:lnTo>
                  <a:lnTo>
                    <a:pt x="351" y="1152"/>
                  </a:lnTo>
                  <a:lnTo>
                    <a:pt x="398" y="1067"/>
                  </a:lnTo>
                  <a:lnTo>
                    <a:pt x="411" y="1026"/>
                  </a:lnTo>
                  <a:lnTo>
                    <a:pt x="438" y="986"/>
                  </a:lnTo>
                  <a:lnTo>
                    <a:pt x="465" y="945"/>
                  </a:lnTo>
                  <a:lnTo>
                    <a:pt x="479" y="905"/>
                  </a:lnTo>
                  <a:lnTo>
                    <a:pt x="492" y="864"/>
                  </a:lnTo>
                  <a:lnTo>
                    <a:pt x="506" y="824"/>
                  </a:lnTo>
                  <a:lnTo>
                    <a:pt x="546" y="797"/>
                  </a:lnTo>
                  <a:lnTo>
                    <a:pt x="560" y="756"/>
                  </a:lnTo>
                  <a:lnTo>
                    <a:pt x="587" y="716"/>
                  </a:lnTo>
                  <a:lnTo>
                    <a:pt x="600" y="675"/>
                  </a:lnTo>
                  <a:lnTo>
                    <a:pt x="627" y="635"/>
                  </a:lnTo>
                  <a:lnTo>
                    <a:pt x="668" y="608"/>
                  </a:lnTo>
                  <a:lnTo>
                    <a:pt x="708" y="581"/>
                  </a:lnTo>
                  <a:lnTo>
                    <a:pt x="735" y="540"/>
                  </a:lnTo>
                  <a:lnTo>
                    <a:pt x="776" y="513"/>
                  </a:lnTo>
                  <a:lnTo>
                    <a:pt x="816" y="486"/>
                  </a:lnTo>
                  <a:lnTo>
                    <a:pt x="857" y="459"/>
                  </a:lnTo>
                  <a:lnTo>
                    <a:pt x="870" y="419"/>
                  </a:lnTo>
                  <a:lnTo>
                    <a:pt x="884" y="378"/>
                  </a:lnTo>
                  <a:lnTo>
                    <a:pt x="897" y="338"/>
                  </a:lnTo>
                  <a:lnTo>
                    <a:pt x="897" y="297"/>
                  </a:lnTo>
                  <a:lnTo>
                    <a:pt x="897" y="257"/>
                  </a:lnTo>
                  <a:lnTo>
                    <a:pt x="911" y="216"/>
                  </a:lnTo>
                  <a:lnTo>
                    <a:pt x="938" y="176"/>
                  </a:lnTo>
                  <a:lnTo>
                    <a:pt x="965" y="135"/>
                  </a:lnTo>
                  <a:lnTo>
                    <a:pt x="978" y="95"/>
                  </a:lnTo>
                  <a:lnTo>
                    <a:pt x="992" y="54"/>
                  </a:lnTo>
                  <a:lnTo>
                    <a:pt x="992" y="14"/>
                  </a:lnTo>
                  <a:lnTo>
                    <a:pt x="951" y="0"/>
                  </a:lnTo>
                  <a:lnTo>
                    <a:pt x="911" y="0"/>
                  </a:lnTo>
                  <a:lnTo>
                    <a:pt x="870" y="0"/>
                  </a:lnTo>
                  <a:lnTo>
                    <a:pt x="830" y="0"/>
                  </a:lnTo>
                  <a:lnTo>
                    <a:pt x="789" y="0"/>
                  </a:lnTo>
                  <a:lnTo>
                    <a:pt x="762" y="41"/>
                  </a:lnTo>
                  <a:lnTo>
                    <a:pt x="749" y="81"/>
                  </a:lnTo>
                  <a:lnTo>
                    <a:pt x="749" y="122"/>
                  </a:lnTo>
                  <a:lnTo>
                    <a:pt x="708" y="122"/>
                  </a:lnTo>
                  <a:lnTo>
                    <a:pt x="668" y="135"/>
                  </a:lnTo>
                  <a:lnTo>
                    <a:pt x="627" y="135"/>
                  </a:lnTo>
                  <a:lnTo>
                    <a:pt x="587" y="135"/>
                  </a:lnTo>
                  <a:lnTo>
                    <a:pt x="546" y="135"/>
                  </a:lnTo>
                  <a:lnTo>
                    <a:pt x="506" y="135"/>
                  </a:lnTo>
                  <a:lnTo>
                    <a:pt x="465" y="135"/>
                  </a:lnTo>
                  <a:lnTo>
                    <a:pt x="330" y="189"/>
                  </a:lnTo>
                  <a:lnTo>
                    <a:pt x="479" y="135"/>
                  </a:lnTo>
                </a:path>
              </a:pathLst>
            </a:custGeom>
            <a:solidFill>
              <a:srgbClr val="F39FD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8706" name="Freeform 14"/>
            <p:cNvSpPr>
              <a:spLocks/>
            </p:cNvSpPr>
            <p:nvPr/>
          </p:nvSpPr>
          <p:spPr bwMode="auto">
            <a:xfrm>
              <a:off x="4132" y="2515"/>
              <a:ext cx="563" cy="534"/>
            </a:xfrm>
            <a:custGeom>
              <a:avLst/>
              <a:gdLst>
                <a:gd name="T0" fmla="*/ 481 w 563"/>
                <a:gd name="T1" fmla="*/ 14 h 534"/>
                <a:gd name="T2" fmla="*/ 441 w 563"/>
                <a:gd name="T3" fmla="*/ 0 h 534"/>
                <a:gd name="T4" fmla="*/ 400 w 563"/>
                <a:gd name="T5" fmla="*/ 0 h 534"/>
                <a:gd name="T6" fmla="*/ 360 w 563"/>
                <a:gd name="T7" fmla="*/ 0 h 534"/>
                <a:gd name="T8" fmla="*/ 331 w 563"/>
                <a:gd name="T9" fmla="*/ 22 h 534"/>
                <a:gd name="T10" fmla="*/ 286 w 563"/>
                <a:gd name="T11" fmla="*/ 25 h 534"/>
                <a:gd name="T12" fmla="*/ 243 w 563"/>
                <a:gd name="T13" fmla="*/ 41 h 534"/>
                <a:gd name="T14" fmla="*/ 225 w 563"/>
                <a:gd name="T15" fmla="*/ 98 h 534"/>
                <a:gd name="T16" fmla="*/ 184 w 563"/>
                <a:gd name="T17" fmla="*/ 98 h 534"/>
                <a:gd name="T18" fmla="*/ 139 w 563"/>
                <a:gd name="T19" fmla="*/ 98 h 534"/>
                <a:gd name="T20" fmla="*/ 90 w 563"/>
                <a:gd name="T21" fmla="*/ 170 h 534"/>
                <a:gd name="T22" fmla="*/ 75 w 563"/>
                <a:gd name="T23" fmla="*/ 215 h 534"/>
                <a:gd name="T24" fmla="*/ 18 w 563"/>
                <a:gd name="T25" fmla="*/ 237 h 534"/>
                <a:gd name="T26" fmla="*/ 0 w 563"/>
                <a:gd name="T27" fmla="*/ 288 h 534"/>
                <a:gd name="T28" fmla="*/ 9 w 563"/>
                <a:gd name="T29" fmla="*/ 323 h 534"/>
                <a:gd name="T30" fmla="*/ 36 w 563"/>
                <a:gd name="T31" fmla="*/ 365 h 534"/>
                <a:gd name="T32" fmla="*/ 76 w 563"/>
                <a:gd name="T33" fmla="*/ 379 h 534"/>
                <a:gd name="T34" fmla="*/ 84 w 563"/>
                <a:gd name="T35" fmla="*/ 441 h 534"/>
                <a:gd name="T36" fmla="*/ 84 w 563"/>
                <a:gd name="T37" fmla="*/ 482 h 534"/>
                <a:gd name="T38" fmla="*/ 144 w 563"/>
                <a:gd name="T39" fmla="*/ 477 h 534"/>
                <a:gd name="T40" fmla="*/ 184 w 563"/>
                <a:gd name="T41" fmla="*/ 505 h 534"/>
                <a:gd name="T42" fmla="*/ 232 w 563"/>
                <a:gd name="T43" fmla="*/ 525 h 534"/>
                <a:gd name="T44" fmla="*/ 264 w 563"/>
                <a:gd name="T45" fmla="*/ 522 h 534"/>
                <a:gd name="T46" fmla="*/ 292 w 563"/>
                <a:gd name="T47" fmla="*/ 533 h 534"/>
                <a:gd name="T48" fmla="*/ 333 w 563"/>
                <a:gd name="T49" fmla="*/ 533 h 534"/>
                <a:gd name="T50" fmla="*/ 346 w 563"/>
                <a:gd name="T51" fmla="*/ 491 h 534"/>
                <a:gd name="T52" fmla="*/ 387 w 563"/>
                <a:gd name="T53" fmla="*/ 463 h 534"/>
                <a:gd name="T54" fmla="*/ 427 w 563"/>
                <a:gd name="T55" fmla="*/ 463 h 534"/>
                <a:gd name="T56" fmla="*/ 468 w 563"/>
                <a:gd name="T57" fmla="*/ 449 h 534"/>
                <a:gd name="T58" fmla="*/ 481 w 563"/>
                <a:gd name="T59" fmla="*/ 407 h 534"/>
                <a:gd name="T60" fmla="*/ 481 w 563"/>
                <a:gd name="T61" fmla="*/ 365 h 534"/>
                <a:gd name="T62" fmla="*/ 495 w 563"/>
                <a:gd name="T63" fmla="*/ 323 h 534"/>
                <a:gd name="T64" fmla="*/ 535 w 563"/>
                <a:gd name="T65" fmla="*/ 295 h 534"/>
                <a:gd name="T66" fmla="*/ 562 w 563"/>
                <a:gd name="T67" fmla="*/ 252 h 534"/>
                <a:gd name="T68" fmla="*/ 562 w 563"/>
                <a:gd name="T69" fmla="*/ 210 h 534"/>
                <a:gd name="T70" fmla="*/ 562 w 563"/>
                <a:gd name="T71" fmla="*/ 168 h 534"/>
                <a:gd name="T72" fmla="*/ 549 w 563"/>
                <a:gd name="T73" fmla="*/ 126 h 534"/>
                <a:gd name="T74" fmla="*/ 508 w 563"/>
                <a:gd name="T75" fmla="*/ 98 h 534"/>
                <a:gd name="T76" fmla="*/ 481 w 563"/>
                <a:gd name="T77" fmla="*/ 56 h 534"/>
                <a:gd name="T78" fmla="*/ 459 w 563"/>
                <a:gd name="T79" fmla="*/ 14 h 534"/>
                <a:gd name="T80" fmla="*/ 481 w 563"/>
                <a:gd name="T81" fmla="*/ 14 h 53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63" h="534">
                  <a:moveTo>
                    <a:pt x="481" y="14"/>
                  </a:moveTo>
                  <a:lnTo>
                    <a:pt x="441" y="0"/>
                  </a:lnTo>
                  <a:lnTo>
                    <a:pt x="400" y="0"/>
                  </a:lnTo>
                  <a:lnTo>
                    <a:pt x="360" y="0"/>
                  </a:lnTo>
                  <a:lnTo>
                    <a:pt x="331" y="22"/>
                  </a:lnTo>
                  <a:lnTo>
                    <a:pt x="286" y="25"/>
                  </a:lnTo>
                  <a:lnTo>
                    <a:pt x="243" y="41"/>
                  </a:lnTo>
                  <a:lnTo>
                    <a:pt x="225" y="98"/>
                  </a:lnTo>
                  <a:lnTo>
                    <a:pt x="184" y="98"/>
                  </a:lnTo>
                  <a:lnTo>
                    <a:pt x="139" y="98"/>
                  </a:lnTo>
                  <a:lnTo>
                    <a:pt x="90" y="170"/>
                  </a:lnTo>
                  <a:lnTo>
                    <a:pt x="75" y="215"/>
                  </a:lnTo>
                  <a:lnTo>
                    <a:pt x="18" y="237"/>
                  </a:lnTo>
                  <a:lnTo>
                    <a:pt x="0" y="288"/>
                  </a:lnTo>
                  <a:lnTo>
                    <a:pt x="9" y="323"/>
                  </a:lnTo>
                  <a:lnTo>
                    <a:pt x="36" y="365"/>
                  </a:lnTo>
                  <a:lnTo>
                    <a:pt x="76" y="379"/>
                  </a:lnTo>
                  <a:lnTo>
                    <a:pt x="84" y="441"/>
                  </a:lnTo>
                  <a:lnTo>
                    <a:pt x="84" y="482"/>
                  </a:lnTo>
                  <a:lnTo>
                    <a:pt x="144" y="477"/>
                  </a:lnTo>
                  <a:lnTo>
                    <a:pt x="184" y="505"/>
                  </a:lnTo>
                  <a:lnTo>
                    <a:pt x="232" y="525"/>
                  </a:lnTo>
                  <a:lnTo>
                    <a:pt x="264" y="522"/>
                  </a:lnTo>
                  <a:lnTo>
                    <a:pt x="292" y="533"/>
                  </a:lnTo>
                  <a:lnTo>
                    <a:pt x="333" y="533"/>
                  </a:lnTo>
                  <a:lnTo>
                    <a:pt x="346" y="491"/>
                  </a:lnTo>
                  <a:lnTo>
                    <a:pt x="387" y="463"/>
                  </a:lnTo>
                  <a:lnTo>
                    <a:pt x="427" y="463"/>
                  </a:lnTo>
                  <a:lnTo>
                    <a:pt x="468" y="449"/>
                  </a:lnTo>
                  <a:lnTo>
                    <a:pt x="481" y="407"/>
                  </a:lnTo>
                  <a:lnTo>
                    <a:pt x="481" y="365"/>
                  </a:lnTo>
                  <a:lnTo>
                    <a:pt x="495" y="323"/>
                  </a:lnTo>
                  <a:lnTo>
                    <a:pt x="535" y="295"/>
                  </a:lnTo>
                  <a:lnTo>
                    <a:pt x="562" y="252"/>
                  </a:lnTo>
                  <a:lnTo>
                    <a:pt x="562" y="210"/>
                  </a:lnTo>
                  <a:lnTo>
                    <a:pt x="562" y="168"/>
                  </a:lnTo>
                  <a:lnTo>
                    <a:pt x="549" y="126"/>
                  </a:lnTo>
                  <a:lnTo>
                    <a:pt x="508" y="98"/>
                  </a:lnTo>
                  <a:lnTo>
                    <a:pt x="481" y="56"/>
                  </a:lnTo>
                  <a:lnTo>
                    <a:pt x="459" y="14"/>
                  </a:lnTo>
                  <a:lnTo>
                    <a:pt x="481" y="14"/>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8677" name="Group 15"/>
          <p:cNvGrpSpPr>
            <a:grpSpLocks/>
          </p:cNvGrpSpPr>
          <p:nvPr/>
        </p:nvGrpSpPr>
        <p:grpSpPr bwMode="auto">
          <a:xfrm>
            <a:off x="914400" y="1898650"/>
            <a:ext cx="1844675" cy="2988005"/>
            <a:chOff x="56" y="44"/>
            <a:chExt cx="1513" cy="3005"/>
          </a:xfrm>
        </p:grpSpPr>
        <p:sp>
          <p:nvSpPr>
            <p:cNvPr id="28686" name="Rectangle 16"/>
            <p:cNvSpPr>
              <a:spLocks noChangeArrowheads="1"/>
            </p:cNvSpPr>
            <p:nvPr/>
          </p:nvSpPr>
          <p:spPr bwMode="auto">
            <a:xfrm>
              <a:off x="56" y="44"/>
              <a:ext cx="1513" cy="3005"/>
            </a:xfrm>
            <a:prstGeom prst="rect">
              <a:avLst/>
            </a:prstGeom>
            <a:solidFill>
              <a:schemeClr val="accent1"/>
            </a:solidFill>
            <a:ln w="25400">
              <a:solidFill>
                <a:schemeClr val="tx1"/>
              </a:solidFill>
              <a:miter lim="800000"/>
              <a:headEnd/>
              <a:tailEnd/>
            </a:ln>
            <a:effectLst>
              <a:outerShdw dist="53882" dir="2700000" algn="ctr" rotWithShape="0">
                <a:srgbClr val="919191"/>
              </a:outerShdw>
            </a:effectLst>
          </p:spPr>
          <p:txBody>
            <a:bodyPr wrap="none" anchor="ctr"/>
            <a:lstStyle/>
            <a:p>
              <a:endParaRPr lang="en-US" dirty="0"/>
            </a:p>
          </p:txBody>
        </p:sp>
        <p:sp>
          <p:nvSpPr>
            <p:cNvPr id="28687" name="Rectangle 17"/>
            <p:cNvSpPr>
              <a:spLocks noChangeArrowheads="1"/>
            </p:cNvSpPr>
            <p:nvPr/>
          </p:nvSpPr>
          <p:spPr bwMode="auto">
            <a:xfrm>
              <a:off x="377" y="927"/>
              <a:ext cx="864" cy="297"/>
            </a:xfrm>
            <a:prstGeom prst="rect">
              <a:avLst/>
            </a:prstGeom>
            <a:solidFill>
              <a:srgbClr val="B760F9"/>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solidFill>
                    <a:schemeClr val="bg1"/>
                  </a:solidFill>
                  <a:latin typeface="Arial" charset="0"/>
                </a:rPr>
                <a:t>GAUTENG</a:t>
              </a:r>
            </a:p>
          </p:txBody>
        </p:sp>
        <p:sp>
          <p:nvSpPr>
            <p:cNvPr id="28688" name="Rectangle 18"/>
            <p:cNvSpPr>
              <a:spLocks noChangeArrowheads="1"/>
            </p:cNvSpPr>
            <p:nvPr/>
          </p:nvSpPr>
          <p:spPr bwMode="auto">
            <a:xfrm>
              <a:off x="83" y="1195"/>
              <a:ext cx="1454" cy="297"/>
            </a:xfrm>
            <a:prstGeom prst="rect">
              <a:avLst/>
            </a:prstGeom>
            <a:solidFill>
              <a:srgbClr val="F39FD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solidFill>
                    <a:schemeClr val="bg1"/>
                  </a:solidFill>
                  <a:latin typeface="Arial" charset="0"/>
                </a:rPr>
                <a:t>KWA-ZULU NATAL</a:t>
              </a:r>
            </a:p>
          </p:txBody>
        </p:sp>
        <p:sp>
          <p:nvSpPr>
            <p:cNvPr id="28689" name="Rectangle 19"/>
            <p:cNvSpPr>
              <a:spLocks noChangeArrowheads="1"/>
            </p:cNvSpPr>
            <p:nvPr/>
          </p:nvSpPr>
          <p:spPr bwMode="auto">
            <a:xfrm>
              <a:off x="287" y="667"/>
              <a:ext cx="1043" cy="297"/>
            </a:xfrm>
            <a:prstGeom prst="rect">
              <a:avLst/>
            </a:prstGeom>
            <a:solidFill>
              <a:schemeClr val="folHlink"/>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solidFill>
                    <a:schemeClr val="bg1"/>
                  </a:solidFill>
                  <a:latin typeface="Arial" charset="0"/>
                </a:rPr>
                <a:t>FREE STATE</a:t>
              </a:r>
            </a:p>
          </p:txBody>
        </p:sp>
        <p:sp>
          <p:nvSpPr>
            <p:cNvPr id="28690" name="Rectangle 20"/>
            <p:cNvSpPr>
              <a:spLocks noChangeArrowheads="1"/>
            </p:cNvSpPr>
            <p:nvPr/>
          </p:nvSpPr>
          <p:spPr bwMode="auto">
            <a:xfrm>
              <a:off x="153" y="2691"/>
              <a:ext cx="1312" cy="297"/>
            </a:xfrm>
            <a:prstGeom prst="rect">
              <a:avLst/>
            </a:prstGeom>
            <a:solidFill>
              <a:srgbClr val="C0FEF9"/>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latin typeface="Arial" charset="0"/>
                </a:rPr>
                <a:t>WESTERN CAPE</a:t>
              </a:r>
            </a:p>
          </p:txBody>
        </p:sp>
        <p:sp>
          <p:nvSpPr>
            <p:cNvPr id="28691" name="Rectangle 21"/>
            <p:cNvSpPr>
              <a:spLocks noChangeArrowheads="1"/>
            </p:cNvSpPr>
            <p:nvPr/>
          </p:nvSpPr>
          <p:spPr bwMode="auto">
            <a:xfrm>
              <a:off x="207" y="1491"/>
              <a:ext cx="1205" cy="296"/>
            </a:xfrm>
            <a:prstGeom prst="rect">
              <a:avLst/>
            </a:prstGeom>
            <a:solidFill>
              <a:schemeClr val="hlink"/>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solidFill>
                    <a:schemeClr val="bg1"/>
                  </a:solidFill>
                  <a:latin typeface="Arial" charset="0"/>
                </a:rPr>
                <a:t>MPUMALANGA</a:t>
              </a:r>
            </a:p>
          </p:txBody>
        </p:sp>
        <p:sp>
          <p:nvSpPr>
            <p:cNvPr id="28692" name="Rectangle 22"/>
            <p:cNvSpPr>
              <a:spLocks noChangeArrowheads="1"/>
            </p:cNvSpPr>
            <p:nvPr/>
          </p:nvSpPr>
          <p:spPr bwMode="auto">
            <a:xfrm>
              <a:off x="266" y="2104"/>
              <a:ext cx="1084" cy="296"/>
            </a:xfrm>
            <a:prstGeom prst="rect">
              <a:avLst/>
            </a:prstGeom>
            <a:solidFill>
              <a:schemeClr val="accent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solidFill>
                    <a:schemeClr val="bg1"/>
                  </a:solidFill>
                  <a:latin typeface="Arial" charset="0"/>
                </a:rPr>
                <a:t>N. PROVINCE</a:t>
              </a:r>
            </a:p>
          </p:txBody>
        </p:sp>
        <p:sp>
          <p:nvSpPr>
            <p:cNvPr id="28693" name="Rectangle 23"/>
            <p:cNvSpPr>
              <a:spLocks noChangeArrowheads="1"/>
            </p:cNvSpPr>
            <p:nvPr/>
          </p:nvSpPr>
          <p:spPr bwMode="auto">
            <a:xfrm>
              <a:off x="250" y="2381"/>
              <a:ext cx="1116" cy="297"/>
            </a:xfrm>
            <a:prstGeom prst="rect">
              <a:avLst/>
            </a:prstGeom>
            <a:solidFill>
              <a:schemeClr val="accent2"/>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latin typeface="Arial" charset="0"/>
                </a:rPr>
                <a:t>NORTH WEST</a:t>
              </a:r>
            </a:p>
          </p:txBody>
        </p:sp>
        <p:sp>
          <p:nvSpPr>
            <p:cNvPr id="28694" name="Rectangle 24"/>
            <p:cNvSpPr>
              <a:spLocks noChangeArrowheads="1"/>
            </p:cNvSpPr>
            <p:nvPr/>
          </p:nvSpPr>
          <p:spPr bwMode="auto">
            <a:xfrm>
              <a:off x="103" y="1791"/>
              <a:ext cx="1409" cy="297"/>
            </a:xfrm>
            <a:prstGeom prst="rect">
              <a:avLst/>
            </a:prstGeom>
            <a:solidFill>
              <a:schemeClr val="bg2"/>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latin typeface="Arial" charset="0"/>
                </a:rPr>
                <a:t>NORTHERN CAPE</a:t>
              </a:r>
            </a:p>
          </p:txBody>
        </p:sp>
        <p:sp>
          <p:nvSpPr>
            <p:cNvPr id="28695" name="Rectangle 25"/>
            <p:cNvSpPr>
              <a:spLocks noChangeArrowheads="1"/>
            </p:cNvSpPr>
            <p:nvPr/>
          </p:nvSpPr>
          <p:spPr bwMode="auto">
            <a:xfrm>
              <a:off x="168" y="410"/>
              <a:ext cx="1280" cy="297"/>
            </a:xfrm>
            <a:prstGeom prst="rect">
              <a:avLst/>
            </a:prstGeom>
            <a:solidFill>
              <a:srgbClr val="F57B49"/>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400" b="1" dirty="0">
                  <a:solidFill>
                    <a:schemeClr val="bg1"/>
                  </a:solidFill>
                  <a:latin typeface="Arial" charset="0"/>
                </a:rPr>
                <a:t>EASTERN CAPE</a:t>
              </a:r>
            </a:p>
          </p:txBody>
        </p:sp>
        <p:sp>
          <p:nvSpPr>
            <p:cNvPr id="28696" name="Rectangle 26"/>
            <p:cNvSpPr>
              <a:spLocks noChangeArrowheads="1"/>
            </p:cNvSpPr>
            <p:nvPr/>
          </p:nvSpPr>
          <p:spPr bwMode="auto">
            <a:xfrm>
              <a:off x="276" y="79"/>
              <a:ext cx="1031"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p>
              <a:pPr algn="ctr" defTabSz="739775"/>
              <a:r>
                <a:rPr lang="en-US" sz="1800" b="1" i="1" dirty="0">
                  <a:latin typeface="Arial" charset="0"/>
                </a:rPr>
                <a:t>Provinces</a:t>
              </a:r>
            </a:p>
          </p:txBody>
        </p:sp>
      </p:grpSp>
      <p:sp>
        <p:nvSpPr>
          <p:cNvPr id="28678" name="Rectangle 27"/>
          <p:cNvSpPr>
            <a:spLocks noChangeArrowheads="1"/>
          </p:cNvSpPr>
          <p:nvPr/>
        </p:nvSpPr>
        <p:spPr bwMode="auto">
          <a:xfrm>
            <a:off x="3529011" y="3614739"/>
            <a:ext cx="10160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dirty="0">
                <a:latin typeface="Arial" charset="0"/>
              </a:rPr>
              <a:t>NAMIBIA</a:t>
            </a:r>
          </a:p>
        </p:txBody>
      </p:sp>
      <p:sp>
        <p:nvSpPr>
          <p:cNvPr id="28679" name="Rectangle 28"/>
          <p:cNvSpPr>
            <a:spLocks noChangeArrowheads="1"/>
          </p:cNvSpPr>
          <p:nvPr/>
        </p:nvSpPr>
        <p:spPr bwMode="auto">
          <a:xfrm>
            <a:off x="4972049" y="2879726"/>
            <a:ext cx="13414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dirty="0">
                <a:latin typeface="Arial" charset="0"/>
              </a:rPr>
              <a:t>BOTSWANA</a:t>
            </a:r>
          </a:p>
        </p:txBody>
      </p:sp>
      <p:sp>
        <p:nvSpPr>
          <p:cNvPr id="28680" name="Rectangle 29"/>
          <p:cNvSpPr>
            <a:spLocks noChangeArrowheads="1"/>
          </p:cNvSpPr>
          <p:nvPr/>
        </p:nvSpPr>
        <p:spPr bwMode="auto">
          <a:xfrm>
            <a:off x="6730999" y="2127251"/>
            <a:ext cx="12636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dirty="0">
                <a:latin typeface="Arial" charset="0"/>
              </a:rPr>
              <a:t>ZIMBABWE</a:t>
            </a:r>
          </a:p>
        </p:txBody>
      </p:sp>
      <p:sp>
        <p:nvSpPr>
          <p:cNvPr id="28681" name="Rectangle 30"/>
          <p:cNvSpPr>
            <a:spLocks noChangeArrowheads="1"/>
          </p:cNvSpPr>
          <p:nvPr/>
        </p:nvSpPr>
        <p:spPr bwMode="auto">
          <a:xfrm rot="-5400000">
            <a:off x="7430293" y="2218532"/>
            <a:ext cx="157003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dirty="0">
                <a:latin typeface="Arial" charset="0"/>
              </a:rPr>
              <a:t>MOZAMBIQUE</a:t>
            </a:r>
          </a:p>
        </p:txBody>
      </p:sp>
      <p:sp>
        <p:nvSpPr>
          <p:cNvPr id="28682" name="Rectangle 31"/>
          <p:cNvSpPr>
            <a:spLocks noChangeArrowheads="1"/>
          </p:cNvSpPr>
          <p:nvPr/>
        </p:nvSpPr>
        <p:spPr bwMode="auto">
          <a:xfrm>
            <a:off x="6578497" y="5657851"/>
            <a:ext cx="1662316"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i="1" dirty="0">
                <a:latin typeface="Arial" charset="0"/>
              </a:rPr>
              <a:t>INDIAN OCEAN</a:t>
            </a:r>
          </a:p>
        </p:txBody>
      </p:sp>
      <p:sp>
        <p:nvSpPr>
          <p:cNvPr id="28683" name="Rectangle 32"/>
          <p:cNvSpPr>
            <a:spLocks noChangeArrowheads="1"/>
          </p:cNvSpPr>
          <p:nvPr/>
        </p:nvSpPr>
        <p:spPr bwMode="auto">
          <a:xfrm>
            <a:off x="2133600" y="5181600"/>
            <a:ext cx="19383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600" i="1" dirty="0">
                <a:latin typeface="Arial" charset="0"/>
              </a:rPr>
              <a:t>ATLANTIC OCEAN</a:t>
            </a:r>
          </a:p>
        </p:txBody>
      </p:sp>
      <p:sp>
        <p:nvSpPr>
          <p:cNvPr id="28684" name="Rectangle 33"/>
          <p:cNvSpPr>
            <a:spLocks noChangeArrowheads="1"/>
          </p:cNvSpPr>
          <p:nvPr/>
        </p:nvSpPr>
        <p:spPr bwMode="auto">
          <a:xfrm>
            <a:off x="6545261" y="4394201"/>
            <a:ext cx="909638"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200" dirty="0">
                <a:latin typeface="Arial" charset="0"/>
              </a:rPr>
              <a:t>LESOTHO</a:t>
            </a:r>
          </a:p>
        </p:txBody>
      </p:sp>
      <p:sp>
        <p:nvSpPr>
          <p:cNvPr id="28685" name="Rectangle 34"/>
          <p:cNvSpPr>
            <a:spLocks noChangeArrowheads="1"/>
          </p:cNvSpPr>
          <p:nvPr/>
        </p:nvSpPr>
        <p:spPr bwMode="auto">
          <a:xfrm>
            <a:off x="4183061" y="1774826"/>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b="1" dirty="0">
                <a:latin typeface="Arial" charset="0"/>
              </a:rPr>
              <a:t>SOUTH AFRICA</a:t>
            </a:r>
            <a:endParaRPr lang="en-US" sz="3200" b="1" dirty="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dirty="0" smtClean="0"/>
              <a:t>Moving South Africa</a:t>
            </a:r>
          </a:p>
        </p:txBody>
      </p:sp>
      <p:sp>
        <p:nvSpPr>
          <p:cNvPr id="29700" name="Rectangle 5"/>
          <p:cNvSpPr>
            <a:spLocks noChangeArrowheads="1"/>
          </p:cNvSpPr>
          <p:nvPr/>
        </p:nvSpPr>
        <p:spPr bwMode="auto">
          <a:xfrm>
            <a:off x="3487738" y="2362200"/>
            <a:ext cx="2105025" cy="3279775"/>
          </a:xfrm>
          <a:prstGeom prst="rect">
            <a:avLst/>
          </a:prstGeom>
          <a:solidFill>
            <a:schemeClr val="bg2"/>
          </a:solidFill>
          <a:ln w="12700">
            <a:solidFill>
              <a:schemeClr val="tx1"/>
            </a:solidFill>
            <a:miter lim="800000"/>
            <a:headEnd/>
            <a:tailEnd/>
          </a:ln>
          <a:effectLst>
            <a:outerShdw dist="53882" dir="2700000" algn="ctr" rotWithShape="0">
              <a:schemeClr val="tx1"/>
            </a:outerShdw>
          </a:effectLst>
        </p:spPr>
        <p:txBody>
          <a:bodyPr wrap="none" anchor="ctr"/>
          <a:lstStyle/>
          <a:p>
            <a:endParaRPr lang="en-US" dirty="0"/>
          </a:p>
        </p:txBody>
      </p:sp>
      <p:sp>
        <p:nvSpPr>
          <p:cNvPr id="47110" name="Rectangle 6"/>
          <p:cNvSpPr>
            <a:spLocks noChangeArrowheads="1"/>
          </p:cNvSpPr>
          <p:nvPr/>
        </p:nvSpPr>
        <p:spPr bwMode="auto">
          <a:xfrm>
            <a:off x="3473450" y="2444750"/>
            <a:ext cx="2130425" cy="26750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tx1"/>
                  </a:outerShdw>
                </a:effectLst>
              </a14:hiddenEffects>
            </a:ext>
          </a:extLst>
        </p:spPr>
        <p:txBody>
          <a:bodyPr lIns="90488" tIns="44450" rIns="90488" bIns="44450">
            <a:spAutoFit/>
          </a:bodyPr>
          <a:lstStyle/>
          <a:p>
            <a:pPr>
              <a:spcBef>
                <a:spcPct val="20000"/>
              </a:spcBef>
              <a:buSzPct val="25000"/>
              <a:buFontTx/>
              <a:buChar char=" "/>
              <a:defRPr/>
            </a:pPr>
            <a:r>
              <a:rPr lang="en-US" sz="1400" b="1" u="sng" dirty="0">
                <a:effectLst>
                  <a:outerShdw blurRad="38100" dist="38100" dir="2700000" algn="tl">
                    <a:srgbClr val="C0C0C0"/>
                  </a:outerShdw>
                </a:effectLst>
                <a:latin typeface="Arial" charset="0"/>
              </a:rPr>
              <a:t>Project Scope</a:t>
            </a:r>
            <a:endParaRPr lang="en-US" sz="1400" b="1" dirty="0">
              <a:effectLst>
                <a:outerShdw blurRad="38100" dist="38100" dir="2700000" algn="tl">
                  <a:srgbClr val="C0C0C0"/>
                </a:outerShdw>
              </a:effectLst>
              <a:latin typeface="Arial" charset="0"/>
            </a:endParaRPr>
          </a:p>
          <a:p>
            <a:pPr marL="227013" lvl="1" indent="-119063">
              <a:spcBef>
                <a:spcPct val="20000"/>
              </a:spcBef>
              <a:buSzPct val="64000"/>
              <a:buFont typeface="Wingdings" pitchFamily="2" charset="2"/>
              <a:buChar char="l"/>
              <a:defRPr/>
            </a:pPr>
            <a:r>
              <a:rPr lang="en-US" sz="1400" dirty="0" smtClean="0">
                <a:effectLst>
                  <a:outerShdw blurRad="38100" dist="38100" dir="2700000" algn="tl">
                    <a:srgbClr val="C0C0C0"/>
                  </a:outerShdw>
                </a:effectLst>
                <a:latin typeface="Arial" charset="0"/>
              </a:rPr>
              <a:t>14 </a:t>
            </a:r>
            <a:r>
              <a:rPr lang="en-US" sz="1400" dirty="0">
                <a:effectLst>
                  <a:outerShdw blurRad="38100" dist="38100" dir="2700000" algn="tl">
                    <a:srgbClr val="C0C0C0"/>
                  </a:outerShdw>
                </a:effectLst>
                <a:latin typeface="Arial" charset="0"/>
              </a:rPr>
              <a:t>months</a:t>
            </a:r>
          </a:p>
          <a:p>
            <a:pPr marL="227013" lvl="1" indent="-119063">
              <a:spcBef>
                <a:spcPct val="20000"/>
              </a:spcBef>
              <a:buSzPct val="64000"/>
              <a:buFont typeface="Wingdings" pitchFamily="2" charset="2"/>
              <a:buChar char="l"/>
              <a:defRPr/>
            </a:pPr>
            <a:r>
              <a:rPr lang="en-US" sz="1400" dirty="0" smtClean="0">
                <a:effectLst>
                  <a:outerShdw blurRad="38100" dist="38100" dir="2700000" algn="tl">
                    <a:srgbClr val="C0C0C0"/>
                  </a:outerShdw>
                </a:effectLst>
                <a:latin typeface="Arial" charset="0"/>
              </a:rPr>
              <a:t>all </a:t>
            </a:r>
            <a:r>
              <a:rPr lang="en-US" sz="1400" dirty="0">
                <a:effectLst>
                  <a:outerShdw blurRad="38100" dist="38100" dir="2700000" algn="tl">
                    <a:srgbClr val="C0C0C0"/>
                  </a:outerShdw>
                </a:effectLst>
                <a:latin typeface="Arial" charset="0"/>
              </a:rPr>
              <a:t>major transport modes</a:t>
            </a:r>
          </a:p>
          <a:p>
            <a:pPr marL="227013" lvl="1" indent="-119063">
              <a:spcBef>
                <a:spcPct val="20000"/>
              </a:spcBef>
              <a:buSzPct val="64000"/>
              <a:buFont typeface="Wingdings" pitchFamily="2" charset="2"/>
              <a:buChar char="l"/>
              <a:defRPr/>
            </a:pPr>
            <a:r>
              <a:rPr lang="en-US" sz="1400" dirty="0" smtClean="0">
                <a:effectLst>
                  <a:outerShdw blurRad="38100" dist="38100" dir="2700000" algn="tl">
                    <a:srgbClr val="C0C0C0"/>
                  </a:outerShdw>
                </a:effectLst>
                <a:latin typeface="Arial" charset="0"/>
              </a:rPr>
              <a:t>government </a:t>
            </a:r>
            <a:r>
              <a:rPr lang="en-US" sz="1400" dirty="0">
                <a:effectLst>
                  <a:outerShdw blurRad="38100" dist="38100" dir="2700000" algn="tl">
                    <a:srgbClr val="C0C0C0"/>
                  </a:outerShdw>
                </a:effectLst>
                <a:latin typeface="Arial" charset="0"/>
              </a:rPr>
              <a:t>and industry</a:t>
            </a:r>
          </a:p>
          <a:p>
            <a:pPr marL="227013" lvl="1" indent="-119063">
              <a:spcBef>
                <a:spcPct val="20000"/>
              </a:spcBef>
              <a:buSzPct val="64000"/>
              <a:buFont typeface="Wingdings" pitchFamily="2" charset="2"/>
              <a:buChar char="l"/>
              <a:defRPr/>
            </a:pPr>
            <a:r>
              <a:rPr lang="en-US" sz="1400" dirty="0" smtClean="0">
                <a:effectLst>
                  <a:outerShdw blurRad="38100" dist="38100" dir="2700000" algn="tl">
                    <a:srgbClr val="C0C0C0"/>
                  </a:outerShdw>
                </a:effectLst>
                <a:latin typeface="Arial" charset="0"/>
              </a:rPr>
              <a:t>Freight </a:t>
            </a:r>
            <a:r>
              <a:rPr lang="en-US" sz="1400" dirty="0">
                <a:effectLst>
                  <a:outerShdw blurRad="38100" dist="38100" dir="2700000" algn="tl">
                    <a:srgbClr val="C0C0C0"/>
                  </a:outerShdw>
                </a:effectLst>
                <a:latin typeface="Arial" charset="0"/>
              </a:rPr>
              <a:t>and Passenger</a:t>
            </a:r>
          </a:p>
          <a:p>
            <a:pPr marL="227013" lvl="1" indent="-119063">
              <a:spcBef>
                <a:spcPct val="20000"/>
              </a:spcBef>
              <a:buSzPct val="64000"/>
              <a:buFont typeface="Wingdings" pitchFamily="2" charset="2"/>
              <a:buChar char="l"/>
              <a:defRPr/>
            </a:pPr>
            <a:r>
              <a:rPr lang="en-US" sz="1400" dirty="0" smtClean="0">
                <a:effectLst>
                  <a:outerShdw blurRad="38100" dist="38100" dir="2700000" algn="tl">
                    <a:srgbClr val="C0C0C0"/>
                  </a:outerShdw>
                </a:effectLst>
                <a:latin typeface="Arial" charset="0"/>
              </a:rPr>
              <a:t>International</a:t>
            </a:r>
            <a:r>
              <a:rPr lang="en-US" sz="1400" dirty="0">
                <a:effectLst>
                  <a:outerShdw blurRad="38100" dist="38100" dir="2700000" algn="tl">
                    <a:srgbClr val="C0C0C0"/>
                  </a:outerShdw>
                </a:effectLst>
                <a:latin typeface="Arial" charset="0"/>
              </a:rPr>
              <a:t>, national, urban, and rural</a:t>
            </a:r>
            <a:endParaRPr lang="en-US" sz="1400" dirty="0">
              <a:solidFill>
                <a:srgbClr val="FFFFFF"/>
              </a:solidFill>
              <a:effectLst>
                <a:outerShdw blurRad="38100" dist="38100" dir="2700000" algn="tl">
                  <a:srgbClr val="C0C0C0"/>
                </a:outerShdw>
              </a:effectLst>
              <a:latin typeface="Arial" charset="0"/>
            </a:endParaRPr>
          </a:p>
        </p:txBody>
      </p:sp>
      <p:sp>
        <p:nvSpPr>
          <p:cNvPr id="29702" name="Rectangle 7"/>
          <p:cNvSpPr>
            <a:spLocks noChangeArrowheads="1"/>
          </p:cNvSpPr>
          <p:nvPr/>
        </p:nvSpPr>
        <p:spPr bwMode="auto">
          <a:xfrm>
            <a:off x="5764213" y="2362200"/>
            <a:ext cx="2160587" cy="3279775"/>
          </a:xfrm>
          <a:prstGeom prst="rect">
            <a:avLst/>
          </a:prstGeom>
          <a:solidFill>
            <a:schemeClr val="bg2"/>
          </a:solidFill>
          <a:ln w="12700">
            <a:solidFill>
              <a:schemeClr val="tx1"/>
            </a:solidFill>
            <a:miter lim="800000"/>
            <a:headEnd/>
            <a:tailEnd/>
          </a:ln>
          <a:effectLst>
            <a:outerShdw dist="53882" dir="2700000" algn="ctr" rotWithShape="0">
              <a:schemeClr val="tx1"/>
            </a:outerShdw>
          </a:effectLst>
        </p:spPr>
        <p:txBody>
          <a:bodyPr wrap="none" anchor="ctr"/>
          <a:lstStyle/>
          <a:p>
            <a:endParaRPr lang="en-US" dirty="0"/>
          </a:p>
        </p:txBody>
      </p:sp>
      <p:sp>
        <p:nvSpPr>
          <p:cNvPr id="47112" name="Rectangle 8"/>
          <p:cNvSpPr>
            <a:spLocks noChangeArrowheads="1"/>
          </p:cNvSpPr>
          <p:nvPr/>
        </p:nvSpPr>
        <p:spPr bwMode="auto">
          <a:xfrm>
            <a:off x="5749925" y="2443162"/>
            <a:ext cx="2133600" cy="30628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tx1"/>
                  </a:outerShdw>
                </a:effectLst>
              </a14:hiddenEffects>
            </a:ext>
          </a:extLst>
        </p:spPr>
        <p:txBody>
          <a:bodyPr lIns="90488" tIns="44450" rIns="90488" bIns="44450">
            <a:spAutoFit/>
          </a:bodyPr>
          <a:lstStyle/>
          <a:p>
            <a:pPr>
              <a:spcBef>
                <a:spcPct val="20000"/>
              </a:spcBef>
              <a:buSzPct val="25000"/>
              <a:buFontTx/>
              <a:buChar char=" "/>
              <a:defRPr/>
            </a:pPr>
            <a:r>
              <a:rPr lang="en-US" sz="1400" b="1" u="sng" dirty="0">
                <a:effectLst>
                  <a:outerShdw blurRad="38100" dist="38100" dir="2700000" algn="tl">
                    <a:srgbClr val="C0C0C0"/>
                  </a:outerShdw>
                </a:effectLst>
                <a:latin typeface="Arial" charset="0"/>
              </a:rPr>
              <a:t>Analytic Agenda: </a:t>
            </a:r>
            <a:r>
              <a:rPr lang="en-US" sz="1400" dirty="0">
                <a:effectLst>
                  <a:outerShdw blurRad="38100" dist="38100" dir="2700000" algn="tl">
                    <a:srgbClr val="C0C0C0"/>
                  </a:outerShdw>
                </a:effectLst>
                <a:latin typeface="Arial" charset="0"/>
              </a:rPr>
              <a:t>Provide solutions for 19 key issues selected by the Steering Committee, including:</a:t>
            </a:r>
          </a:p>
          <a:p>
            <a:pPr marL="227013" lvl="1" indent="-119063">
              <a:spcBef>
                <a:spcPct val="20000"/>
              </a:spcBef>
              <a:buSzPct val="89000"/>
              <a:buFontTx/>
              <a:buChar char="–"/>
              <a:defRPr/>
            </a:pPr>
            <a:r>
              <a:rPr lang="en-US" sz="1400" dirty="0" smtClean="0">
                <a:effectLst>
                  <a:outerShdw blurRad="38100" dist="38100" dir="2700000" algn="tl">
                    <a:srgbClr val="C0C0C0"/>
                  </a:outerShdw>
                </a:effectLst>
                <a:latin typeface="Arial" charset="0"/>
              </a:rPr>
              <a:t>Affordable </a:t>
            </a:r>
            <a:r>
              <a:rPr lang="en-US" sz="1400" dirty="0">
                <a:effectLst>
                  <a:outerShdw blurRad="38100" dist="38100" dir="2700000" algn="tl">
                    <a:srgbClr val="C0C0C0"/>
                  </a:outerShdw>
                </a:effectLst>
                <a:latin typeface="Arial" charset="0"/>
              </a:rPr>
              <a:t>basic access</a:t>
            </a:r>
          </a:p>
          <a:p>
            <a:pPr marL="227013" lvl="1" indent="-119063">
              <a:spcBef>
                <a:spcPct val="20000"/>
              </a:spcBef>
              <a:buSzPct val="89000"/>
              <a:buFontTx/>
              <a:buChar char="–"/>
              <a:defRPr/>
            </a:pPr>
            <a:r>
              <a:rPr lang="en-US" sz="1400" dirty="0">
                <a:effectLst>
                  <a:outerShdw blurRad="38100" dist="38100" dir="2700000" algn="tl">
                    <a:srgbClr val="C0C0C0"/>
                  </a:outerShdw>
                </a:effectLst>
                <a:latin typeface="Arial" charset="0"/>
              </a:rPr>
              <a:t>Role of transport in economic development</a:t>
            </a:r>
          </a:p>
          <a:p>
            <a:pPr marL="227013" lvl="1" indent="-119063">
              <a:spcBef>
                <a:spcPct val="20000"/>
              </a:spcBef>
              <a:buSzPct val="89000"/>
              <a:buFontTx/>
              <a:buChar char="–"/>
              <a:defRPr/>
            </a:pPr>
            <a:r>
              <a:rPr lang="en-US" sz="1400" dirty="0" smtClean="0">
                <a:effectLst>
                  <a:outerShdw blurRad="38100" dist="38100" dir="2700000" algn="tl">
                    <a:srgbClr val="C0C0C0"/>
                  </a:outerShdw>
                </a:effectLst>
                <a:latin typeface="Arial" charset="0"/>
              </a:rPr>
              <a:t>Technology</a:t>
            </a:r>
            <a:endParaRPr lang="en-US" sz="1400" dirty="0">
              <a:effectLst>
                <a:outerShdw blurRad="38100" dist="38100" dir="2700000" algn="tl">
                  <a:srgbClr val="C0C0C0"/>
                </a:outerShdw>
              </a:effectLst>
              <a:latin typeface="Arial" charset="0"/>
            </a:endParaRPr>
          </a:p>
          <a:p>
            <a:pPr marL="227013" lvl="1" indent="-119063">
              <a:spcBef>
                <a:spcPct val="20000"/>
              </a:spcBef>
              <a:buSzPct val="89000"/>
              <a:buFontTx/>
              <a:buChar char="–"/>
              <a:defRPr/>
            </a:pPr>
            <a:r>
              <a:rPr lang="en-US" sz="1400" dirty="0">
                <a:effectLst>
                  <a:outerShdw blurRad="38100" dist="38100" dir="2700000" algn="tl">
                    <a:srgbClr val="C0C0C0"/>
                  </a:outerShdw>
                </a:effectLst>
                <a:latin typeface="Arial" charset="0"/>
              </a:rPr>
              <a:t>Infrastructure and flexible capacity</a:t>
            </a:r>
          </a:p>
        </p:txBody>
      </p:sp>
      <p:sp>
        <p:nvSpPr>
          <p:cNvPr id="29704" name="Rectangle 12"/>
          <p:cNvSpPr>
            <a:spLocks noChangeArrowheads="1"/>
          </p:cNvSpPr>
          <p:nvPr/>
        </p:nvSpPr>
        <p:spPr bwMode="auto">
          <a:xfrm>
            <a:off x="1155700" y="2362200"/>
            <a:ext cx="2159000" cy="3279775"/>
          </a:xfrm>
          <a:prstGeom prst="rect">
            <a:avLst/>
          </a:prstGeom>
          <a:solidFill>
            <a:schemeClr val="bg2"/>
          </a:solidFill>
          <a:ln w="12700">
            <a:solidFill>
              <a:schemeClr val="tx1"/>
            </a:solidFill>
            <a:miter lim="800000"/>
            <a:headEnd/>
            <a:tailEnd/>
          </a:ln>
          <a:effectLst>
            <a:outerShdw dist="53882" dir="2700000" algn="ctr" rotWithShape="0">
              <a:schemeClr val="tx1"/>
            </a:outerShdw>
          </a:effectLst>
        </p:spPr>
        <p:txBody>
          <a:bodyPr wrap="none" anchor="ctr"/>
          <a:lstStyle/>
          <a:p>
            <a:endParaRPr lang="en-US" dirty="0"/>
          </a:p>
        </p:txBody>
      </p:sp>
      <p:sp>
        <p:nvSpPr>
          <p:cNvPr id="47117" name="Rectangle 13"/>
          <p:cNvSpPr>
            <a:spLocks noChangeArrowheads="1"/>
          </p:cNvSpPr>
          <p:nvPr/>
        </p:nvSpPr>
        <p:spPr bwMode="auto">
          <a:xfrm>
            <a:off x="1143000" y="2459037"/>
            <a:ext cx="2184400" cy="2476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tx1"/>
                  </a:outerShdw>
                </a:effectLst>
              </a14:hiddenEffects>
            </a:ext>
          </a:extLst>
        </p:spPr>
        <p:txBody>
          <a:bodyPr lIns="90488" tIns="44450" rIns="90488" bIns="44450">
            <a:spAutoFit/>
          </a:bodyPr>
          <a:lstStyle/>
          <a:p>
            <a:pPr>
              <a:spcBef>
                <a:spcPct val="20000"/>
              </a:spcBef>
              <a:buSzPct val="25000"/>
              <a:buFontTx/>
              <a:buChar char=" "/>
              <a:defRPr/>
            </a:pPr>
            <a:r>
              <a:rPr lang="en-US" sz="1400" b="1" u="sng" dirty="0">
                <a:effectLst>
                  <a:outerShdw blurRad="38100" dist="38100" dir="2700000" algn="tl">
                    <a:srgbClr val="C0C0C0"/>
                  </a:outerShdw>
                </a:effectLst>
                <a:latin typeface="Arial" charset="0"/>
              </a:rPr>
              <a:t>Process</a:t>
            </a:r>
            <a:r>
              <a:rPr lang="en-US" sz="1400" b="1" dirty="0">
                <a:effectLst>
                  <a:outerShdw blurRad="38100" dist="38100" dir="2700000" algn="tl">
                    <a:srgbClr val="C0C0C0"/>
                  </a:outerShdw>
                </a:effectLst>
                <a:latin typeface="Arial" charset="0"/>
              </a:rPr>
              <a:t>:</a:t>
            </a:r>
            <a:r>
              <a:rPr lang="en-US" sz="1400" dirty="0">
                <a:effectLst>
                  <a:outerShdw blurRad="38100" dist="38100" dir="2700000" algn="tl">
                    <a:srgbClr val="C0C0C0"/>
                  </a:outerShdw>
                </a:effectLst>
                <a:latin typeface="Arial" charset="0"/>
              </a:rPr>
              <a:t>  </a:t>
            </a:r>
          </a:p>
          <a:p>
            <a:pPr>
              <a:spcBef>
                <a:spcPct val="20000"/>
              </a:spcBef>
              <a:buSzPct val="25000"/>
              <a:buFontTx/>
              <a:buChar char=" "/>
              <a:defRPr/>
            </a:pPr>
            <a:r>
              <a:rPr lang="en-US" sz="1400" dirty="0">
                <a:effectLst>
                  <a:outerShdw blurRad="38100" dist="38100" dir="2700000" algn="tl">
                    <a:srgbClr val="C0C0C0"/>
                  </a:outerShdw>
                </a:effectLst>
                <a:latin typeface="Arial" charset="0"/>
              </a:rPr>
              <a:t>Highly consultative,   including over 60 transport stakeholders on the Steering   Committee</a:t>
            </a:r>
          </a:p>
          <a:p>
            <a:pPr>
              <a:lnSpc>
                <a:spcPct val="90000"/>
              </a:lnSpc>
              <a:spcBef>
                <a:spcPct val="20000"/>
              </a:spcBef>
              <a:buSzPct val="25000"/>
              <a:buFontTx/>
              <a:buChar char=" "/>
              <a:defRPr/>
            </a:pPr>
            <a:endParaRPr lang="en-US" sz="1400" b="1" dirty="0">
              <a:effectLst>
                <a:outerShdw blurRad="38100" dist="38100" dir="2700000" algn="tl">
                  <a:srgbClr val="C0C0C0"/>
                </a:outerShdw>
              </a:effectLst>
              <a:latin typeface="Arial" charset="0"/>
            </a:endParaRPr>
          </a:p>
          <a:p>
            <a:pPr>
              <a:lnSpc>
                <a:spcPct val="90000"/>
              </a:lnSpc>
              <a:spcBef>
                <a:spcPct val="20000"/>
              </a:spcBef>
              <a:buSzPct val="25000"/>
              <a:buFontTx/>
              <a:buChar char=" "/>
              <a:defRPr/>
            </a:pPr>
            <a:r>
              <a:rPr lang="en-US" sz="1400" b="1" u="sng" dirty="0">
                <a:effectLst>
                  <a:outerShdw blurRad="38100" dist="38100" dir="2700000" algn="tl">
                    <a:srgbClr val="C0C0C0"/>
                  </a:outerShdw>
                </a:effectLst>
                <a:latin typeface="Arial" charset="0"/>
              </a:rPr>
              <a:t>Strategic Focus</a:t>
            </a:r>
            <a:r>
              <a:rPr lang="en-US" sz="1400" b="1" dirty="0">
                <a:effectLst>
                  <a:outerShdw blurRad="38100" dist="38100" dir="2700000" algn="tl">
                    <a:srgbClr val="C0C0C0"/>
                  </a:outerShdw>
                </a:effectLst>
                <a:latin typeface="Arial" charset="0"/>
              </a:rPr>
              <a:t>:  </a:t>
            </a:r>
          </a:p>
          <a:p>
            <a:pPr>
              <a:lnSpc>
                <a:spcPct val="90000"/>
              </a:lnSpc>
              <a:spcBef>
                <a:spcPct val="20000"/>
              </a:spcBef>
              <a:buSzPct val="25000"/>
              <a:buFontTx/>
              <a:buChar char=" "/>
              <a:defRPr/>
            </a:pPr>
            <a:r>
              <a:rPr lang="en-US" sz="1400" dirty="0">
                <a:effectLst>
                  <a:outerShdw blurRad="38100" dist="38100" dir="2700000" algn="tl">
                    <a:srgbClr val="C0C0C0"/>
                  </a:outerShdw>
                </a:effectLst>
                <a:latin typeface="Arial" charset="0"/>
              </a:rPr>
              <a:t>Which customers to serve,  at what level of service, at  what level of cost</a:t>
            </a:r>
            <a:endParaRPr lang="en-US" sz="1400" dirty="0">
              <a:solidFill>
                <a:srgbClr val="FFFFFF"/>
              </a:solidFill>
              <a:effectLst>
                <a:outerShdw blurRad="38100" dist="38100" dir="2700000" algn="tl">
                  <a:srgbClr val="C0C0C0"/>
                </a:outerShdw>
              </a:effectLst>
              <a:latin typeface="Arial" charset="0"/>
            </a:endParaRPr>
          </a:p>
        </p:txBody>
      </p:sp>
      <p:sp>
        <p:nvSpPr>
          <p:cNvPr id="29706" name="Text Box 15"/>
          <p:cNvSpPr txBox="1">
            <a:spLocks noChangeArrowheads="1"/>
          </p:cNvSpPr>
          <p:nvPr/>
        </p:nvSpPr>
        <p:spPr bwMode="auto">
          <a:xfrm>
            <a:off x="914400" y="1524000"/>
            <a:ext cx="7696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MSA’s objective was to define a transport strategy for South Africa through 2020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dirty="0" smtClean="0"/>
              <a:t>Needs Based Urban Transport Customer Segmentation</a:t>
            </a:r>
          </a:p>
        </p:txBody>
      </p:sp>
      <p:graphicFrame>
        <p:nvGraphicFramePr>
          <p:cNvPr id="30724" name="Object 3">
            <a:hlinkClick r:id="" action="ppaction://ole?verb=0"/>
          </p:cNvPr>
          <p:cNvGraphicFramePr>
            <a:graphicFrameLocks/>
          </p:cNvGraphicFramePr>
          <p:nvPr>
            <p:extLst>
              <p:ext uri="{D42A27DB-BD31-4B8C-83A1-F6EECF244321}">
                <p14:modId xmlns:p14="http://schemas.microsoft.com/office/powerpoint/2010/main" val="1527454376"/>
              </p:ext>
            </p:extLst>
          </p:nvPr>
        </p:nvGraphicFramePr>
        <p:xfrm>
          <a:off x="838200" y="1447800"/>
          <a:ext cx="8001000" cy="4419600"/>
        </p:xfrm>
        <a:graphic>
          <a:graphicData uri="http://schemas.openxmlformats.org/presentationml/2006/ole">
            <mc:AlternateContent xmlns:mc="http://schemas.openxmlformats.org/markup-compatibility/2006">
              <mc:Choice xmlns:v="urn:schemas-microsoft-com:vml" Requires="v">
                <p:oleObj spid="_x0000_s30745" name="Document" r:id="rId4" imgW="7315316" imgH="7267665" progId="Word.Document.6">
                  <p:embed/>
                </p:oleObj>
              </mc:Choice>
              <mc:Fallback>
                <p:oleObj name="Document" r:id="rId4" imgW="7315316" imgH="7267665" progId="Word.Document.6">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447800"/>
                        <a:ext cx="8001000" cy="4419600"/>
                      </a:xfrm>
                      <a:prstGeom prst="rect">
                        <a:avLst/>
                      </a:prstGeom>
                      <a:noFill/>
                      <a:ln>
                        <a:noFill/>
                      </a:ln>
                      <a:effectLs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US" dirty="0" smtClean="0"/>
              <a:t>But What About the Realities?</a:t>
            </a:r>
          </a:p>
        </p:txBody>
      </p:sp>
      <p:sp>
        <p:nvSpPr>
          <p:cNvPr id="31748" name="Rectangle 3"/>
          <p:cNvSpPr>
            <a:spLocks noGrp="1" noChangeArrowheads="1"/>
          </p:cNvSpPr>
          <p:nvPr>
            <p:ph idx="1"/>
          </p:nvPr>
        </p:nvSpPr>
        <p:spPr>
          <a:xfrm>
            <a:off x="838200" y="2514600"/>
            <a:ext cx="7772400" cy="1905000"/>
          </a:xfrm>
        </p:spPr>
        <p:txBody>
          <a:bodyPr/>
          <a:lstStyle/>
          <a:p>
            <a:r>
              <a:rPr lang="en-US" dirty="0" smtClean="0"/>
              <a:t>Money:  bang for the buck</a:t>
            </a:r>
          </a:p>
          <a:p>
            <a:r>
              <a:rPr lang="en-US" dirty="0" smtClean="0"/>
              <a:t>Time:  staffing levels and focus</a:t>
            </a:r>
          </a:p>
          <a:p>
            <a:r>
              <a:rPr lang="en-US" dirty="0" smtClean="0"/>
              <a:t>Commitment from senior management</a:t>
            </a:r>
          </a:p>
        </p:txBody>
      </p:sp>
      <p:sp>
        <p:nvSpPr>
          <p:cNvPr id="31749" name="Text Box 4"/>
          <p:cNvSpPr txBox="1">
            <a:spLocks noChangeArrowheads="1"/>
          </p:cNvSpPr>
          <p:nvPr/>
        </p:nvSpPr>
        <p:spPr bwMode="auto">
          <a:xfrm>
            <a:off x="914400" y="17526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Resource constraints usually dictate what we can do</a:t>
            </a:r>
          </a:p>
        </p:txBody>
      </p:sp>
      <p:sp>
        <p:nvSpPr>
          <p:cNvPr id="31750" name="AutoShape 5"/>
          <p:cNvSpPr>
            <a:spLocks noChangeArrowheads="1"/>
          </p:cNvSpPr>
          <p:nvPr/>
        </p:nvSpPr>
        <p:spPr bwMode="auto">
          <a:xfrm>
            <a:off x="1295400" y="4648200"/>
            <a:ext cx="1828800" cy="457200"/>
          </a:xfrm>
          <a:prstGeom prst="rightArrow">
            <a:avLst>
              <a:gd name="adj1" fmla="val 50000"/>
              <a:gd name="adj2" fmla="val 10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751" name="Text Box 6"/>
          <p:cNvSpPr txBox="1">
            <a:spLocks noChangeArrowheads="1"/>
          </p:cNvSpPr>
          <p:nvPr/>
        </p:nvSpPr>
        <p:spPr bwMode="auto">
          <a:xfrm>
            <a:off x="3429000" y="4648200"/>
            <a:ext cx="510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dirty="0"/>
              <a:t>What are the priorities?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dirty="0" smtClean="0"/>
              <a:t>Traditional Marketing -- Marketing 101</a:t>
            </a:r>
          </a:p>
        </p:txBody>
      </p:sp>
      <p:sp>
        <p:nvSpPr>
          <p:cNvPr id="5124" name="Rectangle 3"/>
          <p:cNvSpPr>
            <a:spLocks noGrp="1" noChangeArrowheads="1"/>
          </p:cNvSpPr>
          <p:nvPr>
            <p:ph idx="1"/>
          </p:nvPr>
        </p:nvSpPr>
        <p:spPr>
          <a:xfrm>
            <a:off x="457200" y="2286001"/>
            <a:ext cx="8229600" cy="3047999"/>
          </a:xfrm>
        </p:spPr>
        <p:txBody>
          <a:bodyPr/>
          <a:lstStyle/>
          <a:p>
            <a:r>
              <a:rPr lang="en-US" dirty="0" smtClean="0"/>
              <a:t>Product</a:t>
            </a:r>
          </a:p>
          <a:p>
            <a:r>
              <a:rPr lang="en-US" dirty="0" smtClean="0"/>
              <a:t>Price</a:t>
            </a:r>
          </a:p>
          <a:p>
            <a:r>
              <a:rPr lang="en-US" dirty="0" smtClean="0"/>
              <a:t>Promotion</a:t>
            </a:r>
          </a:p>
          <a:p>
            <a:r>
              <a:rPr lang="en-US" dirty="0" smtClean="0"/>
              <a:t>Position</a:t>
            </a:r>
          </a:p>
        </p:txBody>
      </p:sp>
      <p:sp>
        <p:nvSpPr>
          <p:cNvPr id="5125" name="Text Box 4"/>
          <p:cNvSpPr txBox="1">
            <a:spLocks noChangeArrowheads="1"/>
          </p:cNvSpPr>
          <p:nvPr/>
        </p:nvSpPr>
        <p:spPr bwMode="auto">
          <a:xfrm>
            <a:off x="533400" y="17526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How do you manage the marketing function?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dirty="0" smtClean="0"/>
              <a:t>Product -- More than Service?</a:t>
            </a:r>
          </a:p>
        </p:txBody>
      </p:sp>
      <p:sp>
        <p:nvSpPr>
          <p:cNvPr id="6148" name="Rectangle 3"/>
          <p:cNvSpPr>
            <a:spLocks noGrp="1" noChangeArrowheads="1"/>
          </p:cNvSpPr>
          <p:nvPr>
            <p:ph idx="1"/>
          </p:nvPr>
        </p:nvSpPr>
        <p:spPr>
          <a:xfrm>
            <a:off x="457200" y="2286000"/>
            <a:ext cx="8229600" cy="3124199"/>
          </a:xfrm>
        </p:spPr>
        <p:txBody>
          <a:bodyPr/>
          <a:lstStyle/>
          <a:p>
            <a:r>
              <a:rPr lang="en-US" dirty="0" smtClean="0"/>
              <a:t>What</a:t>
            </a:r>
          </a:p>
          <a:p>
            <a:r>
              <a:rPr lang="en-US" dirty="0" smtClean="0"/>
              <a:t>Who</a:t>
            </a:r>
          </a:p>
          <a:p>
            <a:r>
              <a:rPr lang="en-US" dirty="0" smtClean="0"/>
              <a:t>Feedback loop</a:t>
            </a:r>
          </a:p>
          <a:p>
            <a:r>
              <a:rPr lang="en-US" dirty="0" smtClean="0"/>
              <a:t>Innovation</a:t>
            </a:r>
          </a:p>
        </p:txBody>
      </p:sp>
      <p:sp>
        <p:nvSpPr>
          <p:cNvPr id="6149" name="Text Box 4"/>
          <p:cNvSpPr txBox="1">
            <a:spLocks noChangeArrowheads="1"/>
          </p:cNvSpPr>
          <p:nvPr/>
        </p:nvSpPr>
        <p:spPr bwMode="auto">
          <a:xfrm>
            <a:off x="533400" y="17526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Are you delivering the right product to the right people?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dirty="0" smtClean="0"/>
              <a:t>Price -- Value or Cost?</a:t>
            </a:r>
          </a:p>
        </p:txBody>
      </p:sp>
      <p:sp>
        <p:nvSpPr>
          <p:cNvPr id="7172" name="Rectangle 3"/>
          <p:cNvSpPr>
            <a:spLocks noGrp="1" noChangeArrowheads="1"/>
          </p:cNvSpPr>
          <p:nvPr>
            <p:ph idx="1"/>
          </p:nvPr>
        </p:nvSpPr>
        <p:spPr>
          <a:xfrm>
            <a:off x="457200" y="2514601"/>
            <a:ext cx="8229600" cy="2971799"/>
          </a:xfrm>
        </p:spPr>
        <p:txBody>
          <a:bodyPr/>
          <a:lstStyle/>
          <a:p>
            <a:r>
              <a:rPr lang="en-US" dirty="0" smtClean="0"/>
              <a:t>Money</a:t>
            </a:r>
          </a:p>
          <a:p>
            <a:r>
              <a:rPr lang="en-US" dirty="0" smtClean="0"/>
              <a:t>Time</a:t>
            </a:r>
          </a:p>
          <a:p>
            <a:r>
              <a:rPr lang="en-US" dirty="0" smtClean="0"/>
              <a:t>Intangibles</a:t>
            </a:r>
          </a:p>
        </p:txBody>
      </p:sp>
      <p:sp>
        <p:nvSpPr>
          <p:cNvPr id="7173" name="Text Box 4"/>
          <p:cNvSpPr txBox="1">
            <a:spLocks noChangeArrowheads="1"/>
          </p:cNvSpPr>
          <p:nvPr/>
        </p:nvSpPr>
        <p:spPr bwMode="auto">
          <a:xfrm>
            <a:off x="533400" y="1676400"/>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Does senior management have a clear understanding of your value proposition?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342900"/>
            <a:ext cx="8229600" cy="1104900"/>
          </a:xfrm>
        </p:spPr>
        <p:txBody>
          <a:bodyPr/>
          <a:lstStyle/>
          <a:p>
            <a:r>
              <a:rPr lang="en-US" dirty="0" smtClean="0"/>
              <a:t>Promotion -- Finding &amp; Retaining Customers</a:t>
            </a:r>
          </a:p>
        </p:txBody>
      </p:sp>
      <p:sp>
        <p:nvSpPr>
          <p:cNvPr id="8196" name="Rectangle 3"/>
          <p:cNvSpPr>
            <a:spLocks noGrp="1" noChangeArrowheads="1"/>
          </p:cNvSpPr>
          <p:nvPr>
            <p:ph idx="1"/>
          </p:nvPr>
        </p:nvSpPr>
        <p:spPr>
          <a:xfrm>
            <a:off x="457200" y="2209801"/>
            <a:ext cx="8229600" cy="2895599"/>
          </a:xfrm>
        </p:spPr>
        <p:txBody>
          <a:bodyPr/>
          <a:lstStyle/>
          <a:p>
            <a:r>
              <a:rPr lang="en-US" dirty="0" smtClean="0"/>
              <a:t>Push vs. Pull</a:t>
            </a:r>
          </a:p>
          <a:p>
            <a:r>
              <a:rPr lang="en-US" dirty="0" smtClean="0"/>
              <a:t>Media</a:t>
            </a:r>
          </a:p>
          <a:p>
            <a:r>
              <a:rPr lang="en-US" dirty="0" smtClean="0"/>
              <a:t>Technology</a:t>
            </a:r>
          </a:p>
          <a:p>
            <a:r>
              <a:rPr lang="en-US" dirty="0" smtClean="0"/>
              <a:t>“Moment of Truth”</a:t>
            </a:r>
          </a:p>
        </p:txBody>
      </p:sp>
      <p:sp>
        <p:nvSpPr>
          <p:cNvPr id="8197" name="Text Box 4"/>
          <p:cNvSpPr txBox="1">
            <a:spLocks noChangeArrowheads="1"/>
          </p:cNvSpPr>
          <p:nvPr/>
        </p:nvSpPr>
        <p:spPr bwMode="auto">
          <a:xfrm>
            <a:off x="533400" y="17526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How do you tell customers what is available?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dirty="0" smtClean="0"/>
              <a:t>Position -- Preferred Provider?</a:t>
            </a:r>
          </a:p>
        </p:txBody>
      </p:sp>
      <p:sp>
        <p:nvSpPr>
          <p:cNvPr id="9220" name="Rectangle 3"/>
          <p:cNvSpPr>
            <a:spLocks noGrp="1" noChangeArrowheads="1"/>
          </p:cNvSpPr>
          <p:nvPr>
            <p:ph idx="1"/>
          </p:nvPr>
        </p:nvSpPr>
        <p:spPr>
          <a:xfrm>
            <a:off x="457200" y="2286001"/>
            <a:ext cx="8229600" cy="2971799"/>
          </a:xfrm>
        </p:spPr>
        <p:txBody>
          <a:bodyPr/>
          <a:lstStyle/>
          <a:p>
            <a:r>
              <a:rPr lang="en-US" dirty="0" smtClean="0"/>
              <a:t>MTDB perspective</a:t>
            </a:r>
          </a:p>
          <a:p>
            <a:r>
              <a:rPr lang="en-US" dirty="0" smtClean="0"/>
              <a:t>Customer perspective</a:t>
            </a:r>
          </a:p>
        </p:txBody>
      </p:sp>
      <p:sp>
        <p:nvSpPr>
          <p:cNvPr id="9221" name="Text Box 4"/>
          <p:cNvSpPr txBox="1">
            <a:spLocks noChangeArrowheads="1"/>
          </p:cNvSpPr>
          <p:nvPr/>
        </p:nvSpPr>
        <p:spPr bwMode="auto">
          <a:xfrm>
            <a:off x="533400" y="18288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How do you rank against alternative modes?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76200" y="274638"/>
            <a:ext cx="8610600" cy="1143000"/>
          </a:xfrm>
        </p:spPr>
        <p:txBody>
          <a:bodyPr/>
          <a:lstStyle/>
          <a:p>
            <a:r>
              <a:rPr lang="en-US" dirty="0" smtClean="0"/>
              <a:t>Strategic Marketing -- The Next Step?</a:t>
            </a:r>
          </a:p>
        </p:txBody>
      </p:sp>
      <p:sp>
        <p:nvSpPr>
          <p:cNvPr id="10244" name="Rectangle 3"/>
          <p:cNvSpPr>
            <a:spLocks noGrp="1" noChangeArrowheads="1"/>
          </p:cNvSpPr>
          <p:nvPr>
            <p:ph idx="1"/>
          </p:nvPr>
        </p:nvSpPr>
        <p:spPr>
          <a:xfrm>
            <a:off x="457200" y="2438401"/>
            <a:ext cx="8229600" cy="3200399"/>
          </a:xfrm>
        </p:spPr>
        <p:txBody>
          <a:bodyPr/>
          <a:lstStyle/>
          <a:p>
            <a:r>
              <a:rPr lang="en-US" dirty="0" smtClean="0"/>
              <a:t>“Creating New Market Space”</a:t>
            </a:r>
          </a:p>
          <a:p>
            <a:r>
              <a:rPr lang="en-US" dirty="0" smtClean="0"/>
              <a:t>Market Research</a:t>
            </a:r>
          </a:p>
          <a:p>
            <a:r>
              <a:rPr lang="en-US" dirty="0" smtClean="0"/>
              <a:t>Market Segmentation</a:t>
            </a:r>
          </a:p>
          <a:p>
            <a:r>
              <a:rPr lang="en-US" dirty="0" smtClean="0"/>
              <a:t>Choice Modeling</a:t>
            </a:r>
          </a:p>
        </p:txBody>
      </p:sp>
      <p:sp>
        <p:nvSpPr>
          <p:cNvPr id="10245" name="Text Box 4"/>
          <p:cNvSpPr txBox="1">
            <a:spLocks noChangeArrowheads="1"/>
          </p:cNvSpPr>
          <p:nvPr/>
        </p:nvSpPr>
        <p:spPr bwMode="auto">
          <a:xfrm>
            <a:off x="533400" y="1600200"/>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i="1" dirty="0"/>
              <a:t>Innovative thinking and modern tools can move us past Marketing 101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en-US" dirty="0" smtClean="0"/>
              <a:t>Creating New Market Space</a:t>
            </a:r>
          </a:p>
        </p:txBody>
      </p:sp>
      <p:sp>
        <p:nvSpPr>
          <p:cNvPr id="11275" name="Rectangle 8"/>
          <p:cNvSpPr>
            <a:spLocks noChangeArrowheads="1"/>
          </p:cNvSpPr>
          <p:nvPr/>
        </p:nvSpPr>
        <p:spPr bwMode="auto">
          <a:xfrm>
            <a:off x="5257800" y="1676400"/>
            <a:ext cx="2971800" cy="381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276" name="Rectangle 9"/>
          <p:cNvSpPr>
            <a:spLocks noChangeArrowheads="1"/>
          </p:cNvSpPr>
          <p:nvPr/>
        </p:nvSpPr>
        <p:spPr bwMode="auto">
          <a:xfrm>
            <a:off x="5257800" y="1676400"/>
            <a:ext cx="2971800" cy="440267"/>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endParaRPr lang="en-US" dirty="0"/>
          </a:p>
        </p:txBody>
      </p:sp>
      <p:sp>
        <p:nvSpPr>
          <p:cNvPr id="11273" name="Rectangle 3"/>
          <p:cNvSpPr>
            <a:spLocks noChangeArrowheads="1"/>
          </p:cNvSpPr>
          <p:nvPr/>
        </p:nvSpPr>
        <p:spPr bwMode="auto">
          <a:xfrm>
            <a:off x="1752600" y="1676400"/>
            <a:ext cx="2971800" cy="3810000"/>
          </a:xfrm>
          <a:prstGeom prst="rect">
            <a:avLst/>
          </a:prstGeom>
          <a:noFill/>
          <a:ln w="9525">
            <a:solidFill>
              <a:schemeClr val="tx1"/>
            </a:solidFill>
            <a:miter lim="800000"/>
            <a:headEnd/>
            <a:tailEnd/>
          </a:ln>
          <a:effectLst/>
          <a:extLst/>
        </p:spPr>
        <p:txBody>
          <a:bodyPr wrap="none" anchor="ctr"/>
          <a:lstStyle/>
          <a:p>
            <a:endParaRPr lang="en-US" dirty="0"/>
          </a:p>
        </p:txBody>
      </p:sp>
      <p:sp>
        <p:nvSpPr>
          <p:cNvPr id="11274" name="Rectangle 4"/>
          <p:cNvSpPr>
            <a:spLocks noChangeArrowheads="1"/>
          </p:cNvSpPr>
          <p:nvPr/>
        </p:nvSpPr>
        <p:spPr bwMode="auto">
          <a:xfrm>
            <a:off x="1752600" y="1676400"/>
            <a:ext cx="2971800" cy="440267"/>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endParaRPr lang="en-US" dirty="0"/>
          </a:p>
        </p:txBody>
      </p:sp>
      <p:sp>
        <p:nvSpPr>
          <p:cNvPr id="11270" name="Text Box 5"/>
          <p:cNvSpPr txBox="1">
            <a:spLocks noChangeArrowheads="1"/>
          </p:cNvSpPr>
          <p:nvPr/>
        </p:nvSpPr>
        <p:spPr bwMode="auto">
          <a:xfrm>
            <a:off x="838200" y="1676400"/>
            <a:ext cx="7772400" cy="3677930"/>
          </a:xfrm>
          <a:prstGeom prst="rect">
            <a:avLst/>
          </a:prstGeom>
          <a:no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dirty="0"/>
              <a:t>		</a:t>
            </a:r>
            <a:r>
              <a:rPr lang="en-US" sz="1600" b="1" dirty="0"/>
              <a:t>Head to Head</a:t>
            </a:r>
            <a:r>
              <a:rPr lang="en-US" sz="1400" dirty="0"/>
              <a:t>		           </a:t>
            </a:r>
            <a:r>
              <a:rPr lang="en-US" sz="1600" b="1" dirty="0"/>
              <a:t>Creative Thinking</a:t>
            </a:r>
            <a:endParaRPr lang="en-US" sz="1400" dirty="0"/>
          </a:p>
          <a:p>
            <a:pPr>
              <a:spcBef>
                <a:spcPct val="50000"/>
              </a:spcBef>
            </a:pPr>
            <a:endParaRPr lang="en-US" sz="1400" dirty="0"/>
          </a:p>
          <a:p>
            <a:pPr>
              <a:spcBef>
                <a:spcPct val="50000"/>
              </a:spcBef>
            </a:pPr>
            <a:r>
              <a:rPr lang="en-US" sz="1400" dirty="0"/>
              <a:t>Industry	focuses on rivals within its industry		looks across substitute industries</a:t>
            </a:r>
          </a:p>
          <a:p>
            <a:pPr>
              <a:spcBef>
                <a:spcPct val="50000"/>
              </a:spcBef>
            </a:pPr>
            <a:r>
              <a:rPr lang="en-US" sz="1400" dirty="0"/>
              <a:t>Strategic	 focuses on competitive position within 	looks across strategic groups within</a:t>
            </a:r>
            <a:br>
              <a:rPr lang="en-US" sz="1400" dirty="0"/>
            </a:br>
            <a:r>
              <a:rPr lang="en-US" sz="1400" dirty="0"/>
              <a:t>Group	strategic group			its industry</a:t>
            </a:r>
          </a:p>
          <a:p>
            <a:pPr>
              <a:spcBef>
                <a:spcPct val="50000"/>
              </a:spcBef>
            </a:pPr>
            <a:r>
              <a:rPr lang="en-US" sz="1400" dirty="0"/>
              <a:t>Buyers	focuses on better serving the buyers		redefines the buyers</a:t>
            </a:r>
          </a:p>
          <a:p>
            <a:pPr>
              <a:spcBef>
                <a:spcPct val="50000"/>
              </a:spcBef>
            </a:pPr>
            <a:r>
              <a:rPr lang="en-US" sz="1400" dirty="0"/>
              <a:t>Scope of	focuses on maximizing value of 		looks to complementary offerings</a:t>
            </a:r>
            <a:br>
              <a:rPr lang="en-US" sz="1400" dirty="0"/>
            </a:br>
            <a:r>
              <a:rPr lang="en-US" sz="1400" dirty="0"/>
              <a:t>Offerings	offerings within its industry		beyond its industry</a:t>
            </a:r>
          </a:p>
          <a:p>
            <a:pPr>
              <a:spcBef>
                <a:spcPct val="50000"/>
              </a:spcBef>
            </a:pPr>
            <a:r>
              <a:rPr lang="en-US" sz="1400" dirty="0"/>
              <a:t>Functional	focuses on improving price-		rethinks the functional-emotional</a:t>
            </a:r>
            <a:br>
              <a:rPr lang="en-US" sz="1400" dirty="0"/>
            </a:br>
            <a:r>
              <a:rPr lang="en-US" sz="1400" dirty="0"/>
              <a:t>Emotional	performance within the orientation		orientation of its industry</a:t>
            </a:r>
            <a:br>
              <a:rPr lang="en-US" sz="1400" dirty="0"/>
            </a:br>
            <a:r>
              <a:rPr lang="en-US" sz="1400" dirty="0"/>
              <a:t>Orientation	of its industry</a:t>
            </a:r>
          </a:p>
          <a:p>
            <a:pPr>
              <a:spcBef>
                <a:spcPct val="50000"/>
              </a:spcBef>
            </a:pPr>
            <a:r>
              <a:rPr lang="en-US" sz="1400" dirty="0"/>
              <a:t>Time	focuses on adapting to external trends		participates in shaping external trends</a:t>
            </a:r>
            <a:br>
              <a:rPr lang="en-US" sz="1400" dirty="0"/>
            </a:br>
            <a:r>
              <a:rPr lang="en-US" sz="1400" dirty="0"/>
              <a:t>	as they occur			over time</a:t>
            </a:r>
          </a:p>
        </p:txBody>
      </p:sp>
      <p:sp>
        <p:nvSpPr>
          <p:cNvPr id="11271" name="AutoShape 10"/>
          <p:cNvSpPr>
            <a:spLocks noChangeArrowheads="1"/>
          </p:cNvSpPr>
          <p:nvPr/>
        </p:nvSpPr>
        <p:spPr bwMode="auto">
          <a:xfrm>
            <a:off x="4800600" y="3429000"/>
            <a:ext cx="381000" cy="609600"/>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272" name="Text Box 11"/>
          <p:cNvSpPr txBox="1">
            <a:spLocks noChangeArrowheads="1"/>
          </p:cNvSpPr>
          <p:nvPr/>
        </p:nvSpPr>
        <p:spPr bwMode="auto">
          <a:xfrm>
            <a:off x="4191000" y="5783262"/>
            <a:ext cx="4038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200" i="1" dirty="0"/>
              <a:t>Source:  Harvard Business Review, January-February 1999</a:t>
            </a:r>
          </a:p>
        </p:txBody>
      </p:sp>
    </p:spTree>
  </p:cSld>
  <p:clrMapOvr>
    <a:masterClrMapping/>
  </p:clrMapOvr>
</p:sld>
</file>

<file path=ppt/theme/theme1.xml><?xml version="1.0" encoding="utf-8"?>
<a:theme xmlns:a="http://schemas.openxmlformats.org/drawingml/2006/main" name="MM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MMC Template</Template>
  <TotalTime>560</TotalTime>
  <Words>1695</Words>
  <Application>Microsoft Office PowerPoint</Application>
  <PresentationFormat>On-screen Show (4:3)</PresentationFormat>
  <Paragraphs>325</Paragraphs>
  <Slides>29</Slides>
  <Notes>27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MMC Template</vt:lpstr>
      <vt:lpstr>Chart</vt:lpstr>
      <vt:lpstr>Document</vt:lpstr>
      <vt:lpstr>Strategic Marketing</vt:lpstr>
      <vt:lpstr>Traditional vs. Strategic Marketing</vt:lpstr>
      <vt:lpstr>Traditional Marketing -- Marketing 101</vt:lpstr>
      <vt:lpstr>Product -- More than Service?</vt:lpstr>
      <vt:lpstr>Price -- Value or Cost?</vt:lpstr>
      <vt:lpstr>Promotion -- Finding &amp; Retaining Customers</vt:lpstr>
      <vt:lpstr>Position -- Preferred Provider?</vt:lpstr>
      <vt:lpstr>Strategic Marketing -- The Next Step?</vt:lpstr>
      <vt:lpstr>Creating New Market Space</vt:lpstr>
      <vt:lpstr>Market Research -- The Full Range</vt:lpstr>
      <vt:lpstr>Collecting Product Data -- ACE</vt:lpstr>
      <vt:lpstr>ACE Example -- US Flag Cruise Ship</vt:lpstr>
      <vt:lpstr>Customer Segmentation -- Demographics vs. Psychographics</vt:lpstr>
      <vt:lpstr>Case Study -- Cruise Segmentation in 1987</vt:lpstr>
      <vt:lpstr>1987 Cruisers</vt:lpstr>
      <vt:lpstr>1987 Cruisers</vt:lpstr>
      <vt:lpstr>1987 Cruisers</vt:lpstr>
      <vt:lpstr>1987 Cruisers</vt:lpstr>
      <vt:lpstr>1987 Cruisers</vt:lpstr>
      <vt:lpstr>Case Study -- Cruise Segmentation in 1999</vt:lpstr>
      <vt:lpstr>1999 Cruisers</vt:lpstr>
      <vt:lpstr>1999 Cruisers</vt:lpstr>
      <vt:lpstr>1999 Cruisers</vt:lpstr>
      <vt:lpstr>1999 Cruisers</vt:lpstr>
      <vt:lpstr>1999 Cruisers</vt:lpstr>
      <vt:lpstr>Case Study -- Urban Transportation</vt:lpstr>
      <vt:lpstr>Moving South Africa</vt:lpstr>
      <vt:lpstr>Needs Based Urban Transport Customer Segmentation</vt:lpstr>
      <vt:lpstr>But What About the Realities?</vt:lpstr>
    </vt:vector>
  </TitlesOfParts>
  <Company>Steller Carson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vs Strategic Marketing</dc:title>
  <dc:creator>Mitch Steller</dc:creator>
  <cp:lastModifiedBy>Paul</cp:lastModifiedBy>
  <cp:revision>27</cp:revision>
  <cp:lastPrinted>1999-09-17T18:06:49Z</cp:lastPrinted>
  <dcterms:created xsi:type="dcterms:W3CDTF">1999-09-13T17:42:33Z</dcterms:created>
  <dcterms:modified xsi:type="dcterms:W3CDTF">2014-01-15T16:12:30Z</dcterms:modified>
</cp:coreProperties>
</file>