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73" r:id="rId1"/>
  </p:sldMasterIdLst>
  <p:notesMasterIdLst>
    <p:notesMasterId r:id="rId25"/>
  </p:notesMasterIdLst>
  <p:sldIdLst>
    <p:sldId id="256" r:id="rId2"/>
    <p:sldId id="269" r:id="rId3"/>
    <p:sldId id="279" r:id="rId4"/>
    <p:sldId id="280" r:id="rId5"/>
    <p:sldId id="270" r:id="rId6"/>
    <p:sldId id="257" r:id="rId7"/>
    <p:sldId id="258" r:id="rId8"/>
    <p:sldId id="266" r:id="rId9"/>
    <p:sldId id="259" r:id="rId10"/>
    <p:sldId id="260" r:id="rId11"/>
    <p:sldId id="261" r:id="rId12"/>
    <p:sldId id="262" r:id="rId13"/>
    <p:sldId id="263" r:id="rId14"/>
    <p:sldId id="264" r:id="rId15"/>
    <p:sldId id="265" r:id="rId16"/>
    <p:sldId id="271" r:id="rId17"/>
    <p:sldId id="272" r:id="rId18"/>
    <p:sldId id="273" r:id="rId19"/>
    <p:sldId id="274" r:id="rId20"/>
    <p:sldId id="275" r:id="rId21"/>
    <p:sldId id="276" r:id="rId22"/>
    <p:sldId id="277" r:id="rId23"/>
    <p:sldId id="278" r:id="rId24"/>
  </p:sldIdLst>
  <p:sldSz cx="9144000" cy="6858000" type="screen4x3"/>
  <p:notesSz cx="6950075" cy="9236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113" d="100"/>
          <a:sy n="113" d="100"/>
        </p:scale>
        <p:origin x="-17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114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lvl1pPr defTabSz="925513">
              <a:defRPr sz="1200" smtClean="0"/>
            </a:lvl1pPr>
          </a:lstStyle>
          <a:p>
            <a:pPr>
              <a:defRPr/>
            </a:pPr>
            <a:endParaRPr lang="en-US" dirty="0"/>
          </a:p>
        </p:txBody>
      </p:sp>
      <p:sp>
        <p:nvSpPr>
          <p:cNvPr id="15363" name="Rectangle 3"/>
          <p:cNvSpPr>
            <a:spLocks noGrp="1" noChangeArrowheads="1"/>
          </p:cNvSpPr>
          <p:nvPr>
            <p:ph type="dt" idx="1"/>
          </p:nvPr>
        </p:nvSpPr>
        <p:spPr bwMode="auto">
          <a:xfrm>
            <a:off x="3938588" y="0"/>
            <a:ext cx="30114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lvl1pPr algn="r" defTabSz="925513">
              <a:defRPr sz="1200" smtClean="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27100" y="4387850"/>
            <a:ext cx="5095875" cy="415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774113"/>
            <a:ext cx="3011488"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b" anchorCtr="0" compatLnSpc="1">
            <a:prstTxWarp prst="textNoShape">
              <a:avLst/>
            </a:prstTxWarp>
          </a:bodyPr>
          <a:lstStyle>
            <a:lvl1pPr defTabSz="925513">
              <a:defRPr sz="1200" smtClean="0"/>
            </a:lvl1pPr>
          </a:lstStyle>
          <a:p>
            <a:pPr>
              <a:defRPr/>
            </a:pPr>
            <a:endParaRPr lang="en-US" dirty="0"/>
          </a:p>
        </p:txBody>
      </p:sp>
      <p:sp>
        <p:nvSpPr>
          <p:cNvPr id="15367" name="Rectangle 7"/>
          <p:cNvSpPr>
            <a:spLocks noGrp="1" noChangeArrowheads="1"/>
          </p:cNvSpPr>
          <p:nvPr>
            <p:ph type="sldNum" sz="quarter" idx="5"/>
          </p:nvPr>
        </p:nvSpPr>
        <p:spPr bwMode="auto">
          <a:xfrm>
            <a:off x="3938588" y="8774113"/>
            <a:ext cx="3011487"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b" anchorCtr="0" compatLnSpc="1">
            <a:prstTxWarp prst="textNoShape">
              <a:avLst/>
            </a:prstTxWarp>
          </a:bodyPr>
          <a:lstStyle>
            <a:lvl1pPr algn="r" defTabSz="925513">
              <a:defRPr sz="1200" smtClean="0"/>
            </a:lvl1pPr>
          </a:lstStyle>
          <a:p>
            <a:pPr>
              <a:defRPr/>
            </a:pPr>
            <a:fld id="{658325DE-3D73-4C92-B3B8-4D01CE1B1C13}" type="slidenum">
              <a:rPr lang="en-US"/>
              <a:pPr>
                <a:defRPr/>
              </a:pPr>
              <a:t>‹#›</a:t>
            </a:fld>
            <a:endParaRPr lang="en-US" dirty="0"/>
          </a:p>
        </p:txBody>
      </p:sp>
    </p:spTree>
    <p:extLst>
      <p:ext uri="{BB962C8B-B14F-4D97-AF65-F5344CB8AC3E}">
        <p14:creationId xmlns:p14="http://schemas.microsoft.com/office/powerpoint/2010/main" val="4278008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06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a:defRPr/>
            </a:pPr>
            <a:fld id="{ECDFAE12-A978-4B2F-B62C-D9474692A6CD}" type="datetime1">
              <a:rPr lang="en-US" smtClean="0"/>
              <a:pPr>
                <a:defRPr/>
              </a:pPr>
              <a:t>1/15/2014</a:t>
            </a:fld>
            <a:endParaRPr lang="en-US" dirty="0"/>
          </a:p>
        </p:txBody>
      </p:sp>
      <p:sp>
        <p:nvSpPr>
          <p:cNvPr id="5" name="Footer Placeholder 4"/>
          <p:cNvSpPr>
            <a:spLocks noGrp="1"/>
          </p:cNvSpPr>
          <p:nvPr>
            <p:ph type="ftr" sz="quarter" idx="11"/>
          </p:nvPr>
        </p:nvSpPr>
        <p:spPr/>
        <p:txBody>
          <a:bodyPr/>
          <a:lstStyle/>
          <a:p>
            <a:pPr>
              <a:defRPr/>
            </a:pPr>
            <a:r>
              <a:rPr lang="en-US" dirty="0" smtClean="0"/>
              <a:t>Corporate Integration</a:t>
            </a:r>
            <a:endParaRPr lang="en-US" dirty="0"/>
          </a:p>
        </p:txBody>
      </p:sp>
      <p:sp>
        <p:nvSpPr>
          <p:cNvPr id="6" name="Slide Number Placeholder 5"/>
          <p:cNvSpPr>
            <a:spLocks noGrp="1"/>
          </p:cNvSpPr>
          <p:nvPr>
            <p:ph type="sldNum" sz="quarter" idx="12"/>
          </p:nvPr>
        </p:nvSpPr>
        <p:spPr/>
        <p:txBody>
          <a:bodyPr/>
          <a:lstStyle/>
          <a:p>
            <a:pPr>
              <a:defRPr/>
            </a:pPr>
            <a:fld id="{5E96ADD1-4685-4FEE-A7DF-0B750F3E13F2}" type="slidenum">
              <a:rPr lang="en-US" smtClean="0"/>
              <a:pPr>
                <a:defRPr/>
              </a:pPr>
              <a:t>‹#›</a:t>
            </a:fld>
            <a:endParaRPr lang="en-US" dirty="0"/>
          </a:p>
        </p:txBody>
      </p:sp>
    </p:spTree>
    <p:extLst>
      <p:ext uri="{BB962C8B-B14F-4D97-AF65-F5344CB8AC3E}">
        <p14:creationId xmlns:p14="http://schemas.microsoft.com/office/powerpoint/2010/main" val="751987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5" name="Footer Placeholder 4"/>
          <p:cNvSpPr>
            <a:spLocks noGrp="1"/>
          </p:cNvSpPr>
          <p:nvPr>
            <p:ph type="ftr" sz="quarter" idx="11"/>
          </p:nvPr>
        </p:nvSpPr>
        <p:spPr/>
        <p:txBody>
          <a:bodyPr/>
          <a:lstStyle/>
          <a:p>
            <a:pPr>
              <a:defRPr/>
            </a:pPr>
            <a:r>
              <a:rPr lang="en-US" dirty="0" smtClean="0"/>
              <a:t>Corporate Integration</a:t>
            </a:r>
            <a:endParaRPr lang="en-US" dirty="0"/>
          </a:p>
        </p:txBody>
      </p:sp>
      <p:sp>
        <p:nvSpPr>
          <p:cNvPr id="6" name="Slide Number Placeholder 5"/>
          <p:cNvSpPr>
            <a:spLocks noGrp="1"/>
          </p:cNvSpPr>
          <p:nvPr>
            <p:ph type="sldNum" sz="quarter" idx="12"/>
          </p:nvPr>
        </p:nvSpPr>
        <p:spPr/>
        <p:txBody>
          <a:bodyPr/>
          <a:lstStyle/>
          <a:p>
            <a:pPr>
              <a:defRPr/>
            </a:pPr>
            <a:fld id="{B38C75E3-BFF8-4215-AC37-492DBD613139}" type="slidenum">
              <a:rPr lang="en-US" smtClean="0"/>
              <a:pPr>
                <a:defRPr/>
              </a:pPr>
              <a:t>‹#›</a:t>
            </a:fld>
            <a:endParaRPr lang="en-US" dirty="0"/>
          </a:p>
        </p:txBody>
      </p:sp>
    </p:spTree>
    <p:extLst>
      <p:ext uri="{BB962C8B-B14F-4D97-AF65-F5344CB8AC3E}">
        <p14:creationId xmlns:p14="http://schemas.microsoft.com/office/powerpoint/2010/main" val="1982953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5" name="Footer Placeholder 4"/>
          <p:cNvSpPr>
            <a:spLocks noGrp="1"/>
          </p:cNvSpPr>
          <p:nvPr>
            <p:ph type="ftr" sz="quarter" idx="11"/>
          </p:nvPr>
        </p:nvSpPr>
        <p:spPr/>
        <p:txBody>
          <a:bodyPr/>
          <a:lstStyle/>
          <a:p>
            <a:pPr>
              <a:defRPr/>
            </a:pPr>
            <a:r>
              <a:rPr lang="en-US" dirty="0" smtClean="0"/>
              <a:t>Corporate Integration</a:t>
            </a:r>
            <a:endParaRPr lang="en-US" dirty="0"/>
          </a:p>
        </p:txBody>
      </p:sp>
      <p:sp>
        <p:nvSpPr>
          <p:cNvPr id="6" name="Slide Number Placeholder 5"/>
          <p:cNvSpPr>
            <a:spLocks noGrp="1"/>
          </p:cNvSpPr>
          <p:nvPr>
            <p:ph type="sldNum" sz="quarter" idx="12"/>
          </p:nvPr>
        </p:nvSpPr>
        <p:spPr/>
        <p:txBody>
          <a:bodyPr/>
          <a:lstStyle/>
          <a:p>
            <a:pPr>
              <a:defRPr/>
            </a:pPr>
            <a:fld id="{438895D3-51B7-4111-A265-3C46AD6C4801}" type="slidenum">
              <a:rPr lang="en-US" smtClean="0"/>
              <a:pPr>
                <a:defRPr/>
              </a:pPr>
              <a:t>‹#›</a:t>
            </a:fld>
            <a:endParaRPr lang="en-US" dirty="0"/>
          </a:p>
        </p:txBody>
      </p:sp>
    </p:spTree>
    <p:extLst>
      <p:ext uri="{BB962C8B-B14F-4D97-AF65-F5344CB8AC3E}">
        <p14:creationId xmlns:p14="http://schemas.microsoft.com/office/powerpoint/2010/main" val="3458734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44DA922-DA4D-4839-8CEB-5BB755BD4B8F}" type="datetimeFigureOut">
              <a:rPr lang="en-US" smtClean="0"/>
              <a:t>1/15/2014</a:t>
            </a:fld>
            <a:endParaRPr lang="en-US" dirty="0"/>
          </a:p>
        </p:txBody>
      </p:sp>
      <p:sp>
        <p:nvSpPr>
          <p:cNvPr id="4" name="Footer Placeholder 3"/>
          <p:cNvSpPr>
            <a:spLocks noGrp="1"/>
          </p:cNvSpPr>
          <p:nvPr>
            <p:ph type="ftr" sz="quarter" idx="11"/>
          </p:nvPr>
        </p:nvSpPr>
        <p:spPr/>
        <p:txBody>
          <a:bodyPr/>
          <a:lstStyle/>
          <a:p>
            <a:pPr>
              <a:defRPr/>
            </a:pPr>
            <a:r>
              <a:rPr lang="en-US" dirty="0" smtClean="0"/>
              <a:t>Corporate Integration</a:t>
            </a:r>
            <a:endParaRPr lang="en-US" dirty="0"/>
          </a:p>
        </p:txBody>
      </p:sp>
      <p:sp>
        <p:nvSpPr>
          <p:cNvPr id="5" name="Slide Number Placeholder 4"/>
          <p:cNvSpPr>
            <a:spLocks noGrp="1"/>
          </p:cNvSpPr>
          <p:nvPr>
            <p:ph type="sldNum" sz="quarter" idx="12"/>
          </p:nvPr>
        </p:nvSpPr>
        <p:spPr/>
        <p:txBody>
          <a:bodyPr/>
          <a:lstStyle/>
          <a:p>
            <a:pPr>
              <a:defRPr/>
            </a:pPr>
            <a:fld id="{5D0F79D4-57C3-4146-A993-BB5196328045}" type="slidenum">
              <a:rPr lang="en-US" smtClean="0"/>
              <a:pPr>
                <a:defRPr/>
              </a:pPr>
              <a:t>‹#›</a:t>
            </a:fld>
            <a:endParaRPr lang="en-US" dirty="0"/>
          </a:p>
        </p:txBody>
      </p:sp>
    </p:spTree>
    <p:extLst>
      <p:ext uri="{BB962C8B-B14F-4D97-AF65-F5344CB8AC3E}">
        <p14:creationId xmlns:p14="http://schemas.microsoft.com/office/powerpoint/2010/main" val="3782556786"/>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5" name="Footer Placeholder 4"/>
          <p:cNvSpPr>
            <a:spLocks noGrp="1"/>
          </p:cNvSpPr>
          <p:nvPr>
            <p:ph type="ftr" sz="quarter" idx="11"/>
          </p:nvPr>
        </p:nvSpPr>
        <p:spPr/>
        <p:txBody>
          <a:bodyPr/>
          <a:lstStyle/>
          <a:p>
            <a:pPr>
              <a:defRPr/>
            </a:pPr>
            <a:r>
              <a:rPr lang="en-US" dirty="0" smtClean="0"/>
              <a:t>Corporate Integration</a:t>
            </a:r>
            <a:endParaRPr lang="en-US" dirty="0"/>
          </a:p>
        </p:txBody>
      </p:sp>
      <p:sp>
        <p:nvSpPr>
          <p:cNvPr id="6" name="Slide Number Placeholder 5"/>
          <p:cNvSpPr>
            <a:spLocks noGrp="1"/>
          </p:cNvSpPr>
          <p:nvPr>
            <p:ph type="sldNum" sz="quarter" idx="12"/>
          </p:nvPr>
        </p:nvSpPr>
        <p:spPr/>
        <p:txBody>
          <a:bodyPr/>
          <a:lstStyle/>
          <a:p>
            <a:pPr>
              <a:defRPr/>
            </a:pPr>
            <a:fld id="{718FAA97-D3B8-40A4-B5E9-6C95AE459A78}" type="slidenum">
              <a:rPr lang="en-US" smtClean="0"/>
              <a:pPr>
                <a:defRPr/>
              </a:pPr>
              <a:t>‹#›</a:t>
            </a:fld>
            <a:endParaRPr lang="en-US" dirty="0"/>
          </a:p>
        </p:txBody>
      </p:sp>
    </p:spTree>
    <p:extLst>
      <p:ext uri="{BB962C8B-B14F-4D97-AF65-F5344CB8AC3E}">
        <p14:creationId xmlns:p14="http://schemas.microsoft.com/office/powerpoint/2010/main" val="2173583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429000"/>
            <a:ext cx="7772400" cy="1362075"/>
          </a:xfrm>
        </p:spPr>
        <p:txBody>
          <a:bodyPr anchor="t">
            <a:normAutofit/>
          </a:bodyPr>
          <a:lstStyle>
            <a:lvl1pPr algn="l">
              <a:defRPr sz="2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19050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5" name="Footer Placeholder 4"/>
          <p:cNvSpPr>
            <a:spLocks noGrp="1"/>
          </p:cNvSpPr>
          <p:nvPr>
            <p:ph type="ftr" sz="quarter" idx="11"/>
          </p:nvPr>
        </p:nvSpPr>
        <p:spPr/>
        <p:txBody>
          <a:bodyPr/>
          <a:lstStyle/>
          <a:p>
            <a:pPr>
              <a:defRPr/>
            </a:pPr>
            <a:r>
              <a:rPr lang="en-US" dirty="0" smtClean="0"/>
              <a:t>Corporate Integration</a:t>
            </a:r>
            <a:endParaRPr lang="en-US" dirty="0"/>
          </a:p>
        </p:txBody>
      </p:sp>
      <p:sp>
        <p:nvSpPr>
          <p:cNvPr id="6" name="Slide Number Placeholder 5"/>
          <p:cNvSpPr>
            <a:spLocks noGrp="1"/>
          </p:cNvSpPr>
          <p:nvPr>
            <p:ph type="sldNum" sz="quarter" idx="12"/>
          </p:nvPr>
        </p:nvSpPr>
        <p:spPr/>
        <p:txBody>
          <a:bodyPr/>
          <a:lstStyle/>
          <a:p>
            <a:pPr>
              <a:defRPr/>
            </a:pPr>
            <a:fld id="{4BEC3DA3-EF09-45F5-8146-408E238CED07}" type="slidenum">
              <a:rPr lang="en-US" smtClean="0"/>
              <a:pPr>
                <a:defRPr/>
              </a:pPr>
              <a:t>‹#›</a:t>
            </a:fld>
            <a:endParaRPr lang="en-US" dirty="0"/>
          </a:p>
        </p:txBody>
      </p:sp>
    </p:spTree>
    <p:extLst>
      <p:ext uri="{BB962C8B-B14F-4D97-AF65-F5344CB8AC3E}">
        <p14:creationId xmlns:p14="http://schemas.microsoft.com/office/powerpoint/2010/main" val="260786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6" name="Footer Placeholder 5"/>
          <p:cNvSpPr>
            <a:spLocks noGrp="1"/>
          </p:cNvSpPr>
          <p:nvPr>
            <p:ph type="ftr" sz="quarter" idx="11"/>
          </p:nvPr>
        </p:nvSpPr>
        <p:spPr/>
        <p:txBody>
          <a:bodyPr/>
          <a:lstStyle/>
          <a:p>
            <a:pPr>
              <a:defRPr/>
            </a:pPr>
            <a:r>
              <a:rPr lang="en-US" dirty="0" smtClean="0"/>
              <a:t>Corporate Integration</a:t>
            </a:r>
            <a:endParaRPr lang="en-US" dirty="0"/>
          </a:p>
        </p:txBody>
      </p:sp>
      <p:sp>
        <p:nvSpPr>
          <p:cNvPr id="7" name="Slide Number Placeholder 6"/>
          <p:cNvSpPr>
            <a:spLocks noGrp="1"/>
          </p:cNvSpPr>
          <p:nvPr>
            <p:ph type="sldNum" sz="quarter" idx="12"/>
          </p:nvPr>
        </p:nvSpPr>
        <p:spPr/>
        <p:txBody>
          <a:bodyPr/>
          <a:lstStyle/>
          <a:p>
            <a:pPr>
              <a:defRPr/>
            </a:pPr>
            <a:fld id="{E4AC32BB-D8E7-41A0-B6AE-507AC8DDC469}" type="slidenum">
              <a:rPr lang="en-US" smtClean="0"/>
              <a:pPr>
                <a:defRPr/>
              </a:pPr>
              <a:t>‹#›</a:t>
            </a:fld>
            <a:endParaRPr lang="en-US" dirty="0"/>
          </a:p>
        </p:txBody>
      </p:sp>
    </p:spTree>
    <p:extLst>
      <p:ext uri="{BB962C8B-B14F-4D97-AF65-F5344CB8AC3E}">
        <p14:creationId xmlns:p14="http://schemas.microsoft.com/office/powerpoint/2010/main" val="4285852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387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387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8" name="Footer Placeholder 7"/>
          <p:cNvSpPr>
            <a:spLocks noGrp="1"/>
          </p:cNvSpPr>
          <p:nvPr>
            <p:ph type="ftr" sz="quarter" idx="11"/>
          </p:nvPr>
        </p:nvSpPr>
        <p:spPr/>
        <p:txBody>
          <a:bodyPr/>
          <a:lstStyle/>
          <a:p>
            <a:pPr>
              <a:defRPr/>
            </a:pPr>
            <a:r>
              <a:rPr lang="en-US" dirty="0" smtClean="0"/>
              <a:t>Corporate Integration</a:t>
            </a:r>
            <a:endParaRPr lang="en-US" dirty="0"/>
          </a:p>
        </p:txBody>
      </p:sp>
      <p:sp>
        <p:nvSpPr>
          <p:cNvPr id="9" name="Slide Number Placeholder 8"/>
          <p:cNvSpPr>
            <a:spLocks noGrp="1"/>
          </p:cNvSpPr>
          <p:nvPr>
            <p:ph type="sldNum" sz="quarter" idx="12"/>
          </p:nvPr>
        </p:nvSpPr>
        <p:spPr/>
        <p:txBody>
          <a:bodyPr/>
          <a:lstStyle/>
          <a:p>
            <a:pPr>
              <a:defRPr/>
            </a:pPr>
            <a:fld id="{28DFB0FC-1609-428B-A0B4-1FA153A5EE65}" type="slidenum">
              <a:rPr lang="en-US" smtClean="0"/>
              <a:pPr>
                <a:defRPr/>
              </a:pPr>
              <a:t>‹#›</a:t>
            </a:fld>
            <a:endParaRPr lang="en-US" dirty="0"/>
          </a:p>
        </p:txBody>
      </p:sp>
    </p:spTree>
    <p:extLst>
      <p:ext uri="{BB962C8B-B14F-4D97-AF65-F5344CB8AC3E}">
        <p14:creationId xmlns:p14="http://schemas.microsoft.com/office/powerpoint/2010/main" val="3714542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4" name="Footer Placeholder 3"/>
          <p:cNvSpPr>
            <a:spLocks noGrp="1"/>
          </p:cNvSpPr>
          <p:nvPr>
            <p:ph type="ftr" sz="quarter" idx="11"/>
          </p:nvPr>
        </p:nvSpPr>
        <p:spPr/>
        <p:txBody>
          <a:bodyPr/>
          <a:lstStyle/>
          <a:p>
            <a:pPr>
              <a:defRPr/>
            </a:pPr>
            <a:r>
              <a:rPr lang="en-US" dirty="0" smtClean="0"/>
              <a:t>Corporate Integration</a:t>
            </a:r>
            <a:endParaRPr lang="en-US" dirty="0"/>
          </a:p>
        </p:txBody>
      </p:sp>
      <p:sp>
        <p:nvSpPr>
          <p:cNvPr id="5" name="Slide Number Placeholder 4"/>
          <p:cNvSpPr>
            <a:spLocks noGrp="1"/>
          </p:cNvSpPr>
          <p:nvPr>
            <p:ph type="sldNum" sz="quarter" idx="12"/>
          </p:nvPr>
        </p:nvSpPr>
        <p:spPr/>
        <p:txBody>
          <a:bodyPr/>
          <a:lstStyle/>
          <a:p>
            <a:pPr>
              <a:defRPr/>
            </a:pPr>
            <a:fld id="{48BC842C-3108-4E18-A2FA-A4A301C4E1DC}" type="slidenum">
              <a:rPr lang="en-US" smtClean="0"/>
              <a:pPr>
                <a:defRPr/>
              </a:pPr>
              <a:t>‹#›</a:t>
            </a:fld>
            <a:endParaRPr lang="en-US" dirty="0"/>
          </a:p>
        </p:txBody>
      </p:sp>
    </p:spTree>
    <p:extLst>
      <p:ext uri="{BB962C8B-B14F-4D97-AF65-F5344CB8AC3E}">
        <p14:creationId xmlns:p14="http://schemas.microsoft.com/office/powerpoint/2010/main" val="579461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3" name="Footer Placeholder 2"/>
          <p:cNvSpPr>
            <a:spLocks noGrp="1"/>
          </p:cNvSpPr>
          <p:nvPr>
            <p:ph type="ftr" sz="quarter" idx="11"/>
          </p:nvPr>
        </p:nvSpPr>
        <p:spPr/>
        <p:txBody>
          <a:bodyPr/>
          <a:lstStyle/>
          <a:p>
            <a:pPr>
              <a:defRPr/>
            </a:pPr>
            <a:r>
              <a:rPr lang="en-US" dirty="0" smtClean="0"/>
              <a:t>Corporate Integration</a:t>
            </a:r>
            <a:endParaRPr lang="en-US" dirty="0"/>
          </a:p>
        </p:txBody>
      </p:sp>
      <p:sp>
        <p:nvSpPr>
          <p:cNvPr id="4" name="Slide Number Placeholder 3"/>
          <p:cNvSpPr>
            <a:spLocks noGrp="1"/>
          </p:cNvSpPr>
          <p:nvPr>
            <p:ph type="sldNum" sz="quarter" idx="12"/>
          </p:nvPr>
        </p:nvSpPr>
        <p:spPr/>
        <p:txBody>
          <a:bodyPr/>
          <a:lstStyle/>
          <a:p>
            <a:pPr>
              <a:defRPr/>
            </a:pPr>
            <a:fld id="{9DCD8C10-8F3B-47D1-B6B8-C6E9C76C809D}" type="slidenum">
              <a:rPr lang="en-US" smtClean="0"/>
              <a:pPr>
                <a:defRPr/>
              </a:pPr>
              <a:t>‹#›</a:t>
            </a:fld>
            <a:endParaRPr lang="en-US" dirty="0"/>
          </a:p>
        </p:txBody>
      </p:sp>
    </p:spTree>
    <p:extLst>
      <p:ext uri="{BB962C8B-B14F-4D97-AF65-F5344CB8AC3E}">
        <p14:creationId xmlns:p14="http://schemas.microsoft.com/office/powerpoint/2010/main" val="897565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127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6" name="Footer Placeholder 5"/>
          <p:cNvSpPr>
            <a:spLocks noGrp="1"/>
          </p:cNvSpPr>
          <p:nvPr>
            <p:ph type="ftr" sz="quarter" idx="11"/>
          </p:nvPr>
        </p:nvSpPr>
        <p:spPr/>
        <p:txBody>
          <a:bodyPr/>
          <a:lstStyle/>
          <a:p>
            <a:pPr>
              <a:defRPr/>
            </a:pPr>
            <a:r>
              <a:rPr lang="en-US" dirty="0" smtClean="0"/>
              <a:t>Corporate Integration</a:t>
            </a:r>
            <a:endParaRPr lang="en-US" dirty="0"/>
          </a:p>
        </p:txBody>
      </p:sp>
      <p:sp>
        <p:nvSpPr>
          <p:cNvPr id="7" name="Slide Number Placeholder 6"/>
          <p:cNvSpPr>
            <a:spLocks noGrp="1"/>
          </p:cNvSpPr>
          <p:nvPr>
            <p:ph type="sldNum" sz="quarter" idx="12"/>
          </p:nvPr>
        </p:nvSpPr>
        <p:spPr/>
        <p:txBody>
          <a:bodyPr/>
          <a:lstStyle/>
          <a:p>
            <a:pPr>
              <a:defRPr/>
            </a:pPr>
            <a:fld id="{E5F904A5-0629-4EFD-820E-AD4204B62A93}" type="slidenum">
              <a:rPr lang="en-US" smtClean="0"/>
              <a:pPr>
                <a:defRPr/>
              </a:pPr>
              <a:t>‹#›</a:t>
            </a:fld>
            <a:endParaRPr lang="en-US" dirty="0"/>
          </a:p>
        </p:txBody>
      </p:sp>
    </p:spTree>
    <p:extLst>
      <p:ext uri="{BB962C8B-B14F-4D97-AF65-F5344CB8AC3E}">
        <p14:creationId xmlns:p14="http://schemas.microsoft.com/office/powerpoint/2010/main" val="1139105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EE3098-9E07-430B-BFE1-A7304543EA70}" type="datetimeFigureOut">
              <a:rPr lang="en-US" smtClean="0"/>
              <a:t>1/15/2014</a:t>
            </a:fld>
            <a:endParaRPr lang="en-US" dirty="0"/>
          </a:p>
        </p:txBody>
      </p:sp>
      <p:sp>
        <p:nvSpPr>
          <p:cNvPr id="6" name="Footer Placeholder 5"/>
          <p:cNvSpPr>
            <a:spLocks noGrp="1"/>
          </p:cNvSpPr>
          <p:nvPr>
            <p:ph type="ftr" sz="quarter" idx="11"/>
          </p:nvPr>
        </p:nvSpPr>
        <p:spPr/>
        <p:txBody>
          <a:bodyPr/>
          <a:lstStyle/>
          <a:p>
            <a:pPr>
              <a:defRPr/>
            </a:pPr>
            <a:r>
              <a:rPr lang="en-US" dirty="0" smtClean="0"/>
              <a:t>Corporate Integration</a:t>
            </a:r>
            <a:endParaRPr lang="en-US" dirty="0"/>
          </a:p>
        </p:txBody>
      </p:sp>
      <p:sp>
        <p:nvSpPr>
          <p:cNvPr id="7" name="Slide Number Placeholder 6"/>
          <p:cNvSpPr>
            <a:spLocks noGrp="1"/>
          </p:cNvSpPr>
          <p:nvPr>
            <p:ph type="sldNum" sz="quarter" idx="12"/>
          </p:nvPr>
        </p:nvSpPr>
        <p:spPr/>
        <p:txBody>
          <a:bodyPr/>
          <a:lstStyle/>
          <a:p>
            <a:pPr>
              <a:defRPr/>
            </a:pPr>
            <a:fld id="{4888E2CE-A100-4B4D-9B71-10BB7E09693B}" type="slidenum">
              <a:rPr lang="en-US" smtClean="0"/>
              <a:pPr>
                <a:defRPr/>
              </a:pPr>
              <a:t>‹#›</a:t>
            </a:fld>
            <a:endParaRPr lang="en-US" dirty="0"/>
          </a:p>
        </p:txBody>
      </p:sp>
    </p:spTree>
    <p:extLst>
      <p:ext uri="{BB962C8B-B14F-4D97-AF65-F5344CB8AC3E}">
        <p14:creationId xmlns:p14="http://schemas.microsoft.com/office/powerpoint/2010/main" val="165649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smtClean="0"/>
              <a:t>Corporate Integration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D0F79D4-57C3-4146-A993-BB5196328045}" type="slidenum">
              <a:rPr lang="en-US" smtClean="0"/>
              <a:pPr>
                <a:defRPr/>
              </a:pPr>
              <a:t>‹#›</a:t>
            </a:fld>
            <a:endParaRPr lang="en-US" dirty="0"/>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0" y="5690556"/>
            <a:ext cx="3429000" cy="1175153"/>
          </a:xfrm>
          <a:prstGeom prst="rect">
            <a:avLst/>
          </a:prstGeom>
        </p:spPr>
      </p:pic>
    </p:spTree>
    <p:extLst>
      <p:ext uri="{BB962C8B-B14F-4D97-AF65-F5344CB8AC3E}">
        <p14:creationId xmlns:p14="http://schemas.microsoft.com/office/powerpoint/2010/main" val="34295482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dt="0"/>
  <p:txStyles>
    <p:titleStyle>
      <a:lvl1pPr algn="ctr"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sz="3200" dirty="0" smtClean="0"/>
              <a:t>Corporate Integration:</a:t>
            </a:r>
            <a:br>
              <a:rPr lang="en-US" sz="3200" dirty="0" smtClean="0"/>
            </a:br>
            <a:r>
              <a:rPr lang="en-US" sz="3200" dirty="0" smtClean="0"/>
              <a:t>Gaining Strategic Advantage</a:t>
            </a:r>
            <a:endParaRPr lang="en-US" dirty="0" smtClean="0"/>
          </a:p>
        </p:txBody>
      </p:sp>
      <p:sp>
        <p:nvSpPr>
          <p:cNvPr id="3075" name="Rectangle 3"/>
          <p:cNvSpPr>
            <a:spLocks noGrp="1" noChangeArrowheads="1"/>
          </p:cNvSpPr>
          <p:nvPr>
            <p:ph type="subTitle" idx="1"/>
          </p:nvPr>
        </p:nvSpPr>
        <p:spPr/>
        <p:txBody>
          <a:bodyPr/>
          <a:lstStyle/>
          <a:p>
            <a:r>
              <a:rPr lang="en-US" sz="1400" i="1" dirty="0" smtClean="0"/>
              <a:t>A White Paper for:</a:t>
            </a:r>
            <a:endParaRPr lang="en-US" sz="1800" b="1" dirty="0" smtClean="0"/>
          </a:p>
          <a:p>
            <a:r>
              <a:rPr lang="en-US" sz="1800" b="1" dirty="0" smtClean="0"/>
              <a:t>The U.S. Shipbuilding Industry</a:t>
            </a:r>
            <a:br>
              <a:rPr lang="en-US" sz="1800" b="1" dirty="0" smtClean="0"/>
            </a:br>
            <a:endParaRPr lang="en-US" sz="1800" b="1" dirty="0" smtClean="0"/>
          </a:p>
          <a:p>
            <a:endParaRPr lang="en-US" sz="1800" b="1" dirty="0" smtClean="0"/>
          </a:p>
          <a:p>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r>
              <a:rPr lang="en-US" dirty="0" smtClean="0"/>
              <a:t>Gaining better supplier leverage</a:t>
            </a:r>
          </a:p>
        </p:txBody>
      </p:sp>
      <p:sp>
        <p:nvSpPr>
          <p:cNvPr id="12290"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12291"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E176722-4A34-4A70-86C1-65B1F294A894}" type="slidenum">
              <a:rPr lang="en-US" sz="1400">
                <a:solidFill>
                  <a:schemeClr val="bg2"/>
                </a:solidFill>
              </a:rPr>
              <a:pPr/>
              <a:t>9</a:t>
            </a:fld>
            <a:endParaRPr lang="en-US" sz="1400" dirty="0">
              <a:solidFill>
                <a:schemeClr val="bg2"/>
              </a:solidFill>
            </a:endParaRPr>
          </a:p>
        </p:txBody>
      </p:sp>
      <p:sp>
        <p:nvSpPr>
          <p:cNvPr id="12293" name="Text Box 3"/>
          <p:cNvSpPr txBox="1">
            <a:spLocks noChangeArrowheads="1"/>
          </p:cNvSpPr>
          <p:nvPr/>
        </p:nvSpPr>
        <p:spPr bwMode="auto">
          <a:xfrm>
            <a:off x="6918325" y="117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12295" name="Text Box 5"/>
          <p:cNvSpPr txBox="1">
            <a:spLocks noChangeArrowheads="1"/>
          </p:cNvSpPr>
          <p:nvPr/>
        </p:nvSpPr>
        <p:spPr bwMode="auto">
          <a:xfrm>
            <a:off x="6537325" y="193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12297" name="Text Box 7"/>
          <p:cNvSpPr txBox="1">
            <a:spLocks noChangeArrowheads="1"/>
          </p:cNvSpPr>
          <p:nvPr/>
        </p:nvSpPr>
        <p:spPr bwMode="auto">
          <a:xfrm>
            <a:off x="1143000" y="1600200"/>
            <a:ext cx="7010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Can the combined companies exploit “Strategic Sourcing”?</a:t>
            </a:r>
          </a:p>
        </p:txBody>
      </p:sp>
      <p:sp>
        <p:nvSpPr>
          <p:cNvPr id="12298" name="Rectangle 8"/>
          <p:cNvSpPr>
            <a:spLocks noChangeArrowheads="1"/>
          </p:cNvSpPr>
          <p:nvPr/>
        </p:nvSpPr>
        <p:spPr bwMode="auto">
          <a:xfrm>
            <a:off x="1295400" y="2209800"/>
            <a:ext cx="2286000" cy="3200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2299" name="Rectangle 9"/>
          <p:cNvSpPr>
            <a:spLocks noChangeArrowheads="1"/>
          </p:cNvSpPr>
          <p:nvPr/>
        </p:nvSpPr>
        <p:spPr bwMode="auto">
          <a:xfrm>
            <a:off x="6172200" y="2209800"/>
            <a:ext cx="2286000" cy="3200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2300" name="Rectangle 10"/>
          <p:cNvSpPr>
            <a:spLocks noChangeArrowheads="1"/>
          </p:cNvSpPr>
          <p:nvPr/>
        </p:nvSpPr>
        <p:spPr bwMode="auto">
          <a:xfrm>
            <a:off x="3733800" y="2209800"/>
            <a:ext cx="2286000" cy="3200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2301" name="Rectangle 11"/>
          <p:cNvSpPr>
            <a:spLocks noChangeArrowheads="1"/>
          </p:cNvSpPr>
          <p:nvPr/>
        </p:nvSpPr>
        <p:spPr bwMode="auto">
          <a:xfrm>
            <a:off x="1295400" y="2209800"/>
            <a:ext cx="22860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2302" name="Rectangle 12"/>
          <p:cNvSpPr>
            <a:spLocks noChangeArrowheads="1"/>
          </p:cNvSpPr>
          <p:nvPr/>
        </p:nvSpPr>
        <p:spPr bwMode="auto">
          <a:xfrm>
            <a:off x="3733800" y="2209800"/>
            <a:ext cx="22860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2303" name="Rectangle 13"/>
          <p:cNvSpPr>
            <a:spLocks noChangeArrowheads="1"/>
          </p:cNvSpPr>
          <p:nvPr/>
        </p:nvSpPr>
        <p:spPr bwMode="auto">
          <a:xfrm>
            <a:off x="6172200" y="2209800"/>
            <a:ext cx="22860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2304" name="Text Box 14"/>
          <p:cNvSpPr txBox="1">
            <a:spLocks noChangeArrowheads="1"/>
          </p:cNvSpPr>
          <p:nvPr/>
        </p:nvSpPr>
        <p:spPr bwMode="auto">
          <a:xfrm>
            <a:off x="1371600" y="2286000"/>
            <a:ext cx="2133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600" b="1" dirty="0"/>
              <a:t>Quantity Discounts</a:t>
            </a:r>
          </a:p>
        </p:txBody>
      </p:sp>
      <p:sp>
        <p:nvSpPr>
          <p:cNvPr id="12305" name="Text Box 15"/>
          <p:cNvSpPr txBox="1">
            <a:spLocks noChangeArrowheads="1"/>
          </p:cNvSpPr>
          <p:nvPr/>
        </p:nvSpPr>
        <p:spPr bwMode="auto">
          <a:xfrm>
            <a:off x="3810000" y="2286000"/>
            <a:ext cx="2133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600" b="1" dirty="0"/>
              <a:t>Best Pricing</a:t>
            </a:r>
          </a:p>
        </p:txBody>
      </p:sp>
      <p:sp>
        <p:nvSpPr>
          <p:cNvPr id="12306" name="Text Box 16"/>
          <p:cNvSpPr txBox="1">
            <a:spLocks noChangeArrowheads="1"/>
          </p:cNvSpPr>
          <p:nvPr/>
        </p:nvSpPr>
        <p:spPr bwMode="auto">
          <a:xfrm>
            <a:off x="6248400" y="2286000"/>
            <a:ext cx="2133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600" b="1" dirty="0"/>
              <a:t>Best Practices</a:t>
            </a:r>
          </a:p>
        </p:txBody>
      </p:sp>
      <p:sp>
        <p:nvSpPr>
          <p:cNvPr id="12307" name="Text Box 17"/>
          <p:cNvSpPr txBox="1">
            <a:spLocks noChangeArrowheads="1"/>
          </p:cNvSpPr>
          <p:nvPr/>
        </p:nvSpPr>
        <p:spPr bwMode="auto">
          <a:xfrm>
            <a:off x="1371600" y="2819400"/>
            <a:ext cx="2133600" cy="2480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74625" indent="-174625">
              <a:lnSpc>
                <a:spcPct val="90000"/>
              </a:lnSpc>
              <a:spcBef>
                <a:spcPct val="50000"/>
              </a:spcBef>
              <a:buFontTx/>
              <a:buChar char="•"/>
            </a:pPr>
            <a:r>
              <a:rPr lang="en-US" sz="1600" dirty="0" smtClean="0"/>
              <a:t>Commodities</a:t>
            </a:r>
            <a:endParaRPr lang="en-US" sz="1600" dirty="0"/>
          </a:p>
          <a:p>
            <a:pPr marL="174625" indent="-174625">
              <a:lnSpc>
                <a:spcPct val="90000"/>
              </a:lnSpc>
              <a:spcBef>
                <a:spcPct val="50000"/>
              </a:spcBef>
              <a:buFontTx/>
              <a:buChar char="•"/>
            </a:pPr>
            <a:r>
              <a:rPr lang="en-US" sz="1600" dirty="0" smtClean="0"/>
              <a:t>MRO </a:t>
            </a:r>
            <a:r>
              <a:rPr lang="en-US" sz="1600" dirty="0"/>
              <a:t>buying</a:t>
            </a:r>
          </a:p>
          <a:p>
            <a:pPr marL="174625" indent="-174625">
              <a:lnSpc>
                <a:spcPct val="90000"/>
              </a:lnSpc>
              <a:spcBef>
                <a:spcPct val="50000"/>
              </a:spcBef>
              <a:buFontTx/>
              <a:buChar char="•"/>
            </a:pPr>
            <a:r>
              <a:rPr lang="en-US" sz="1600" dirty="0" smtClean="0"/>
              <a:t>Utilities</a:t>
            </a:r>
            <a:endParaRPr lang="en-US" sz="1600" dirty="0"/>
          </a:p>
          <a:p>
            <a:pPr marL="174625" indent="-174625">
              <a:lnSpc>
                <a:spcPct val="90000"/>
              </a:lnSpc>
              <a:spcBef>
                <a:spcPct val="50000"/>
              </a:spcBef>
              <a:buFontTx/>
              <a:buChar char="•"/>
            </a:pPr>
            <a:r>
              <a:rPr lang="en-US" sz="1600" dirty="0" smtClean="0"/>
              <a:t>Services</a:t>
            </a:r>
            <a:endParaRPr lang="en-US" sz="1600" dirty="0"/>
          </a:p>
          <a:p>
            <a:pPr marL="174625" indent="-174625">
              <a:lnSpc>
                <a:spcPct val="90000"/>
              </a:lnSpc>
              <a:spcBef>
                <a:spcPct val="50000"/>
              </a:spcBef>
              <a:buFontTx/>
              <a:buChar char="•"/>
            </a:pPr>
            <a:r>
              <a:rPr lang="en-US" sz="1600" dirty="0" smtClean="0"/>
              <a:t>Rentals</a:t>
            </a:r>
            <a:endParaRPr lang="en-US" sz="1600" dirty="0"/>
          </a:p>
          <a:p>
            <a:pPr marL="174625" indent="-174625">
              <a:lnSpc>
                <a:spcPct val="90000"/>
              </a:lnSpc>
              <a:spcBef>
                <a:spcPct val="50000"/>
              </a:spcBef>
              <a:buFontTx/>
              <a:buChar char="•"/>
            </a:pPr>
            <a:r>
              <a:rPr lang="en-US" sz="1600" dirty="0" smtClean="0"/>
              <a:t>Interstate </a:t>
            </a:r>
            <a:r>
              <a:rPr lang="en-US" sz="1600" dirty="0"/>
              <a:t>and international transportation</a:t>
            </a:r>
          </a:p>
        </p:txBody>
      </p:sp>
      <p:sp>
        <p:nvSpPr>
          <p:cNvPr id="12308" name="Text Box 18"/>
          <p:cNvSpPr txBox="1">
            <a:spLocks noChangeArrowheads="1"/>
          </p:cNvSpPr>
          <p:nvPr/>
        </p:nvSpPr>
        <p:spPr bwMode="auto">
          <a:xfrm>
            <a:off x="3810000" y="2819400"/>
            <a:ext cx="2133600" cy="1224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74625" indent="-174625">
              <a:lnSpc>
                <a:spcPct val="90000"/>
              </a:lnSpc>
              <a:spcBef>
                <a:spcPct val="50000"/>
              </a:spcBef>
              <a:buFontTx/>
              <a:buChar char="•"/>
            </a:pPr>
            <a:r>
              <a:rPr lang="en-US" sz="1600" dirty="0" smtClean="0"/>
              <a:t>Intra-company </a:t>
            </a:r>
            <a:r>
              <a:rPr lang="en-US" sz="1600" dirty="0"/>
              <a:t>price comparison</a:t>
            </a:r>
          </a:p>
          <a:p>
            <a:pPr marL="174625" indent="-174625">
              <a:lnSpc>
                <a:spcPct val="90000"/>
              </a:lnSpc>
              <a:spcBef>
                <a:spcPct val="50000"/>
              </a:spcBef>
              <a:buFontTx/>
              <a:buChar char="•"/>
            </a:pPr>
            <a:r>
              <a:rPr lang="en-US" sz="1600" dirty="0" smtClean="0"/>
              <a:t>Price </a:t>
            </a:r>
            <a:r>
              <a:rPr lang="en-US" sz="1600" dirty="0"/>
              <a:t>shopping</a:t>
            </a:r>
          </a:p>
          <a:p>
            <a:pPr marL="174625" indent="-174625">
              <a:lnSpc>
                <a:spcPct val="90000"/>
              </a:lnSpc>
              <a:spcBef>
                <a:spcPct val="50000"/>
              </a:spcBef>
              <a:buFontTx/>
              <a:buChar char="•"/>
            </a:pPr>
            <a:r>
              <a:rPr lang="en-US" sz="1600" dirty="0" smtClean="0"/>
              <a:t>Price </a:t>
            </a:r>
            <a:r>
              <a:rPr lang="en-US" sz="1600" dirty="0"/>
              <a:t>consistency</a:t>
            </a:r>
          </a:p>
        </p:txBody>
      </p:sp>
      <p:sp>
        <p:nvSpPr>
          <p:cNvPr id="12309" name="Text Box 19"/>
          <p:cNvSpPr txBox="1">
            <a:spLocks noChangeArrowheads="1"/>
          </p:cNvSpPr>
          <p:nvPr/>
        </p:nvSpPr>
        <p:spPr bwMode="auto">
          <a:xfrm>
            <a:off x="6248400" y="2819400"/>
            <a:ext cx="2362200" cy="2382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74625" indent="-174625">
              <a:lnSpc>
                <a:spcPct val="90000"/>
              </a:lnSpc>
              <a:spcBef>
                <a:spcPct val="50000"/>
              </a:spcBef>
              <a:buFontTx/>
              <a:buChar char="•"/>
            </a:pPr>
            <a:r>
              <a:rPr lang="en-US" sz="1600" dirty="0" smtClean="0"/>
              <a:t>Terms </a:t>
            </a:r>
            <a:r>
              <a:rPr lang="en-US" sz="1600" dirty="0"/>
              <a:t>&amp; conditions</a:t>
            </a:r>
          </a:p>
          <a:p>
            <a:pPr marL="174625" indent="-174625">
              <a:lnSpc>
                <a:spcPct val="90000"/>
              </a:lnSpc>
              <a:spcBef>
                <a:spcPct val="50000"/>
              </a:spcBef>
              <a:buFontTx/>
              <a:buChar char="•"/>
            </a:pPr>
            <a:r>
              <a:rPr lang="en-US" sz="1600" dirty="0" smtClean="0"/>
              <a:t>POs </a:t>
            </a:r>
            <a:r>
              <a:rPr lang="en-US" sz="1600" dirty="0"/>
              <a:t>and Specs</a:t>
            </a:r>
          </a:p>
          <a:p>
            <a:pPr marL="174625" indent="-174625">
              <a:lnSpc>
                <a:spcPct val="90000"/>
              </a:lnSpc>
              <a:spcBef>
                <a:spcPct val="50000"/>
              </a:spcBef>
              <a:buFontTx/>
              <a:buChar char="•"/>
            </a:pPr>
            <a:r>
              <a:rPr lang="en-US" sz="1600" dirty="0" smtClean="0"/>
              <a:t>Qualified </a:t>
            </a:r>
            <a:r>
              <a:rPr lang="en-US" sz="1600" dirty="0"/>
              <a:t>bidders</a:t>
            </a:r>
          </a:p>
          <a:p>
            <a:pPr marL="174625" indent="-174625">
              <a:lnSpc>
                <a:spcPct val="90000"/>
              </a:lnSpc>
              <a:spcBef>
                <a:spcPct val="50000"/>
              </a:spcBef>
              <a:buFontTx/>
              <a:buChar char="•"/>
            </a:pPr>
            <a:r>
              <a:rPr lang="en-US" sz="1600" dirty="0" smtClean="0"/>
              <a:t>Receipt </a:t>
            </a:r>
            <a:r>
              <a:rPr lang="en-US" sz="1600" dirty="0"/>
              <a:t>&amp; inspection</a:t>
            </a:r>
          </a:p>
          <a:p>
            <a:pPr marL="174625" indent="-174625">
              <a:lnSpc>
                <a:spcPct val="90000"/>
              </a:lnSpc>
              <a:spcBef>
                <a:spcPct val="50000"/>
              </a:spcBef>
              <a:buFontTx/>
              <a:buChar char="•"/>
            </a:pPr>
            <a:r>
              <a:rPr lang="en-US" sz="1600" dirty="0" smtClean="0"/>
              <a:t>Inventory </a:t>
            </a:r>
            <a:r>
              <a:rPr lang="en-US" sz="1600" dirty="0"/>
              <a:t>mgmt.</a:t>
            </a:r>
          </a:p>
          <a:p>
            <a:pPr marL="174625" indent="-174625">
              <a:lnSpc>
                <a:spcPct val="90000"/>
              </a:lnSpc>
              <a:spcBef>
                <a:spcPct val="50000"/>
              </a:spcBef>
              <a:buFontTx/>
              <a:buChar char="•"/>
            </a:pPr>
            <a:r>
              <a:rPr lang="en-US" sz="1600" dirty="0" smtClean="0"/>
              <a:t>Farm-in/farm-out</a:t>
            </a:r>
            <a:endParaRPr lang="en-US" sz="1600" dirty="0"/>
          </a:p>
          <a:p>
            <a:pPr marL="174625" indent="-174625">
              <a:lnSpc>
                <a:spcPct val="90000"/>
              </a:lnSpc>
              <a:spcBef>
                <a:spcPct val="50000"/>
              </a:spcBef>
              <a:buFontTx/>
              <a:buChar char="•"/>
            </a:pPr>
            <a:r>
              <a:rPr lang="en-US" sz="1600" dirty="0" smtClean="0"/>
              <a:t>Make/buy</a:t>
            </a:r>
            <a:endParaRPr lang="en-US" sz="1600" dirty="0"/>
          </a:p>
        </p:txBody>
      </p:sp>
      <p:sp>
        <p:nvSpPr>
          <p:cNvPr id="23" name="Rectangle 33"/>
          <p:cNvSpPr>
            <a:spLocks noChangeArrowheads="1"/>
          </p:cNvSpPr>
          <p:nvPr/>
        </p:nvSpPr>
        <p:spPr bwMode="auto">
          <a:xfrm>
            <a:off x="6553200" y="6019800"/>
            <a:ext cx="1981200" cy="396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4" name="Text Box 34"/>
          <p:cNvSpPr txBox="1">
            <a:spLocks noChangeArrowheads="1"/>
          </p:cNvSpPr>
          <p:nvPr/>
        </p:nvSpPr>
        <p:spPr bwMode="auto">
          <a:xfrm>
            <a:off x="6553200" y="6019800"/>
            <a:ext cx="1981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000" i="1" dirty="0"/>
              <a:t>Effective Alignment:  Lower Costs Through Greater Efficiency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r>
              <a:rPr lang="en-US" dirty="0" smtClean="0"/>
              <a:t>Transferring technology </a:t>
            </a:r>
            <a:br>
              <a:rPr lang="en-US" dirty="0" smtClean="0"/>
            </a:br>
            <a:r>
              <a:rPr lang="en-US" dirty="0" smtClean="0"/>
              <a:t>and processes</a:t>
            </a:r>
          </a:p>
        </p:txBody>
      </p:sp>
      <p:sp>
        <p:nvSpPr>
          <p:cNvPr id="13314"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13315"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8A0E131-A3DA-4B83-84DE-0279B9BC0F7E}" type="slidenum">
              <a:rPr lang="en-US" sz="1400">
                <a:solidFill>
                  <a:schemeClr val="bg2"/>
                </a:solidFill>
              </a:rPr>
              <a:pPr/>
              <a:t>10</a:t>
            </a:fld>
            <a:endParaRPr lang="en-US" sz="1400" dirty="0">
              <a:solidFill>
                <a:schemeClr val="bg2"/>
              </a:solidFill>
            </a:endParaRPr>
          </a:p>
        </p:txBody>
      </p:sp>
      <p:sp>
        <p:nvSpPr>
          <p:cNvPr id="13317" name="Text Box 3"/>
          <p:cNvSpPr txBox="1">
            <a:spLocks noChangeArrowheads="1"/>
          </p:cNvSpPr>
          <p:nvPr/>
        </p:nvSpPr>
        <p:spPr bwMode="auto">
          <a:xfrm>
            <a:off x="990600" y="1524000"/>
            <a:ext cx="76962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Best practices of the pre-merger organizations should become the standard throughout the new company.  ISO-9000 documentation can facilitate these assessments.</a:t>
            </a:r>
          </a:p>
        </p:txBody>
      </p:sp>
      <p:sp>
        <p:nvSpPr>
          <p:cNvPr id="13318" name="Rectangle 4"/>
          <p:cNvSpPr>
            <a:spLocks noChangeArrowheads="1"/>
          </p:cNvSpPr>
          <p:nvPr/>
        </p:nvSpPr>
        <p:spPr bwMode="auto">
          <a:xfrm>
            <a:off x="1143000" y="2514600"/>
            <a:ext cx="1600200" cy="76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3319" name="Rectangle 5"/>
          <p:cNvSpPr>
            <a:spLocks noChangeArrowheads="1"/>
          </p:cNvSpPr>
          <p:nvPr/>
        </p:nvSpPr>
        <p:spPr bwMode="auto">
          <a:xfrm>
            <a:off x="2209800" y="3352800"/>
            <a:ext cx="1600200" cy="7386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3320" name="Rectangle 6"/>
          <p:cNvSpPr>
            <a:spLocks noChangeArrowheads="1"/>
          </p:cNvSpPr>
          <p:nvPr/>
        </p:nvSpPr>
        <p:spPr bwMode="auto">
          <a:xfrm>
            <a:off x="2590800" y="4191000"/>
            <a:ext cx="1600200" cy="116955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3321" name="Rectangle 7"/>
          <p:cNvSpPr>
            <a:spLocks noChangeArrowheads="1"/>
          </p:cNvSpPr>
          <p:nvPr/>
        </p:nvSpPr>
        <p:spPr bwMode="auto">
          <a:xfrm>
            <a:off x="4572000" y="3276600"/>
            <a:ext cx="16002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3322" name="Rectangle 8"/>
          <p:cNvSpPr>
            <a:spLocks noChangeArrowheads="1"/>
          </p:cNvSpPr>
          <p:nvPr/>
        </p:nvSpPr>
        <p:spPr bwMode="auto">
          <a:xfrm>
            <a:off x="4572000" y="3810000"/>
            <a:ext cx="1600200" cy="7386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3323" name="Rectangle 9"/>
          <p:cNvSpPr>
            <a:spLocks noChangeArrowheads="1"/>
          </p:cNvSpPr>
          <p:nvPr/>
        </p:nvSpPr>
        <p:spPr bwMode="auto">
          <a:xfrm>
            <a:off x="6553200" y="4495800"/>
            <a:ext cx="16002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3324" name="Rectangle 10"/>
          <p:cNvSpPr>
            <a:spLocks noChangeArrowheads="1"/>
          </p:cNvSpPr>
          <p:nvPr/>
        </p:nvSpPr>
        <p:spPr bwMode="auto">
          <a:xfrm>
            <a:off x="7315200" y="5181600"/>
            <a:ext cx="11430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3325" name="Text Box 11"/>
          <p:cNvSpPr txBox="1">
            <a:spLocks noChangeArrowheads="1"/>
          </p:cNvSpPr>
          <p:nvPr/>
        </p:nvSpPr>
        <p:spPr bwMode="auto">
          <a:xfrm>
            <a:off x="1066800" y="2527300"/>
            <a:ext cx="1752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400" dirty="0"/>
              <a:t>Catalog </a:t>
            </a:r>
            <a:br>
              <a:rPr lang="en-US" sz="1400" dirty="0"/>
            </a:br>
            <a:r>
              <a:rPr lang="en-US" sz="1400" dirty="0"/>
              <a:t>Processes &amp; Procedures</a:t>
            </a:r>
            <a:endParaRPr lang="en-US" sz="1400" b="1" dirty="0"/>
          </a:p>
        </p:txBody>
      </p:sp>
      <p:sp>
        <p:nvSpPr>
          <p:cNvPr id="13326" name="Text Box 14"/>
          <p:cNvSpPr txBox="1">
            <a:spLocks noChangeArrowheads="1"/>
          </p:cNvSpPr>
          <p:nvPr/>
        </p:nvSpPr>
        <p:spPr bwMode="auto">
          <a:xfrm>
            <a:off x="2209800" y="3352800"/>
            <a:ext cx="16002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400" dirty="0"/>
              <a:t>Users Assess Processes &amp; Procedures</a:t>
            </a:r>
          </a:p>
        </p:txBody>
      </p:sp>
      <p:sp>
        <p:nvSpPr>
          <p:cNvPr id="13327" name="Text Box 15"/>
          <p:cNvSpPr txBox="1">
            <a:spLocks noChangeArrowheads="1"/>
          </p:cNvSpPr>
          <p:nvPr/>
        </p:nvSpPr>
        <p:spPr bwMode="auto">
          <a:xfrm>
            <a:off x="2667000" y="4191000"/>
            <a:ext cx="15240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400" dirty="0"/>
              <a:t>Identify Constraints on Process &amp; Procedure Application</a:t>
            </a:r>
            <a:endParaRPr lang="en-US" sz="1400" b="1" dirty="0"/>
          </a:p>
        </p:txBody>
      </p:sp>
      <p:sp>
        <p:nvSpPr>
          <p:cNvPr id="13328" name="Text Box 16"/>
          <p:cNvSpPr txBox="1">
            <a:spLocks noChangeArrowheads="1"/>
          </p:cNvSpPr>
          <p:nvPr/>
        </p:nvSpPr>
        <p:spPr bwMode="auto">
          <a:xfrm>
            <a:off x="4495800" y="3276600"/>
            <a:ext cx="1752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400" dirty="0"/>
              <a:t>Scope Costs/Benefits of Implementation</a:t>
            </a:r>
            <a:endParaRPr lang="en-US" sz="1400" b="1" dirty="0"/>
          </a:p>
        </p:txBody>
      </p:sp>
      <p:sp>
        <p:nvSpPr>
          <p:cNvPr id="13329" name="Text Box 17"/>
          <p:cNvSpPr txBox="1">
            <a:spLocks noChangeArrowheads="1"/>
          </p:cNvSpPr>
          <p:nvPr/>
        </p:nvSpPr>
        <p:spPr bwMode="auto">
          <a:xfrm>
            <a:off x="4495800" y="3810000"/>
            <a:ext cx="1752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400" dirty="0"/>
              <a:t>Management Review of Recommended Transfers</a:t>
            </a:r>
          </a:p>
        </p:txBody>
      </p:sp>
      <p:sp>
        <p:nvSpPr>
          <p:cNvPr id="13330" name="Text Box 18"/>
          <p:cNvSpPr txBox="1">
            <a:spLocks noChangeArrowheads="1"/>
          </p:cNvSpPr>
          <p:nvPr/>
        </p:nvSpPr>
        <p:spPr bwMode="auto">
          <a:xfrm>
            <a:off x="6553200" y="4495800"/>
            <a:ext cx="1676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400" dirty="0"/>
              <a:t>Plan &amp; Budget</a:t>
            </a:r>
            <a:br>
              <a:rPr lang="en-US" sz="1400" dirty="0"/>
            </a:br>
            <a:r>
              <a:rPr lang="en-US" sz="1400" dirty="0"/>
              <a:t>Implementation</a:t>
            </a:r>
          </a:p>
        </p:txBody>
      </p:sp>
      <p:sp>
        <p:nvSpPr>
          <p:cNvPr id="13331" name="Text Box 19"/>
          <p:cNvSpPr txBox="1">
            <a:spLocks noChangeArrowheads="1"/>
          </p:cNvSpPr>
          <p:nvPr/>
        </p:nvSpPr>
        <p:spPr bwMode="auto">
          <a:xfrm>
            <a:off x="7315200" y="5181600"/>
            <a:ext cx="1143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b="1" dirty="0"/>
              <a:t>Accomplish Transfer</a:t>
            </a:r>
          </a:p>
        </p:txBody>
      </p:sp>
      <p:sp>
        <p:nvSpPr>
          <p:cNvPr id="13332" name="Line 20"/>
          <p:cNvSpPr>
            <a:spLocks noChangeShapeType="1"/>
          </p:cNvSpPr>
          <p:nvPr/>
        </p:nvSpPr>
        <p:spPr bwMode="auto">
          <a:xfrm>
            <a:off x="8305800" y="4800600"/>
            <a:ext cx="0" cy="3810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3333" name="Line 23"/>
          <p:cNvSpPr>
            <a:spLocks noChangeShapeType="1"/>
          </p:cNvSpPr>
          <p:nvPr/>
        </p:nvSpPr>
        <p:spPr bwMode="auto">
          <a:xfrm>
            <a:off x="8153400" y="4800600"/>
            <a:ext cx="152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3334" name="Line 26"/>
          <p:cNvSpPr>
            <a:spLocks noChangeShapeType="1"/>
          </p:cNvSpPr>
          <p:nvPr/>
        </p:nvSpPr>
        <p:spPr bwMode="auto">
          <a:xfrm>
            <a:off x="6172200" y="426720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3335" name="Line 27"/>
          <p:cNvSpPr>
            <a:spLocks noChangeShapeType="1"/>
          </p:cNvSpPr>
          <p:nvPr/>
        </p:nvSpPr>
        <p:spPr bwMode="auto">
          <a:xfrm>
            <a:off x="7315200" y="4267200"/>
            <a:ext cx="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3336" name="Line 28"/>
          <p:cNvSpPr>
            <a:spLocks noChangeShapeType="1"/>
          </p:cNvSpPr>
          <p:nvPr/>
        </p:nvSpPr>
        <p:spPr bwMode="auto">
          <a:xfrm>
            <a:off x="4191000" y="4800600"/>
            <a:ext cx="152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3337" name="Line 29"/>
          <p:cNvSpPr>
            <a:spLocks noChangeShapeType="1"/>
          </p:cNvSpPr>
          <p:nvPr/>
        </p:nvSpPr>
        <p:spPr bwMode="auto">
          <a:xfrm flipV="1">
            <a:off x="4343400" y="3657600"/>
            <a:ext cx="0" cy="1143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3338" name="Line 30"/>
          <p:cNvSpPr>
            <a:spLocks noChangeShapeType="1"/>
          </p:cNvSpPr>
          <p:nvPr/>
        </p:nvSpPr>
        <p:spPr bwMode="auto">
          <a:xfrm>
            <a:off x="4343400" y="3657600"/>
            <a:ext cx="2286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3339" name="Line 32"/>
          <p:cNvSpPr>
            <a:spLocks noChangeShapeType="1"/>
          </p:cNvSpPr>
          <p:nvPr/>
        </p:nvSpPr>
        <p:spPr bwMode="auto">
          <a:xfrm>
            <a:off x="3962400" y="37338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3340" name="Line 33"/>
          <p:cNvSpPr>
            <a:spLocks noChangeShapeType="1"/>
          </p:cNvSpPr>
          <p:nvPr/>
        </p:nvSpPr>
        <p:spPr bwMode="auto">
          <a:xfrm>
            <a:off x="3810000" y="3733800"/>
            <a:ext cx="152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3341" name="Line 34"/>
          <p:cNvSpPr>
            <a:spLocks noChangeShapeType="1"/>
          </p:cNvSpPr>
          <p:nvPr/>
        </p:nvSpPr>
        <p:spPr bwMode="auto">
          <a:xfrm>
            <a:off x="3276600" y="2895600"/>
            <a:ext cx="0" cy="457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3342" name="Line 35"/>
          <p:cNvSpPr>
            <a:spLocks noChangeShapeType="1"/>
          </p:cNvSpPr>
          <p:nvPr/>
        </p:nvSpPr>
        <p:spPr bwMode="auto">
          <a:xfrm>
            <a:off x="2743200" y="2895600"/>
            <a:ext cx="533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dirty="0"/>
          </a:p>
        </p:txBody>
      </p:sp>
      <p:sp>
        <p:nvSpPr>
          <p:cNvPr id="13343" name="Rectangle 37"/>
          <p:cNvSpPr>
            <a:spLocks noChangeArrowheads="1"/>
          </p:cNvSpPr>
          <p:nvPr/>
        </p:nvSpPr>
        <p:spPr bwMode="auto">
          <a:xfrm>
            <a:off x="3429000" y="246856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endParaRPr lang="en-US" sz="1800" b="1" dirty="0"/>
          </a:p>
        </p:txBody>
      </p:sp>
      <p:sp>
        <p:nvSpPr>
          <p:cNvPr id="13344" name="Text Box 39"/>
          <p:cNvSpPr txBox="1">
            <a:spLocks noChangeArrowheads="1"/>
          </p:cNvSpPr>
          <p:nvPr/>
        </p:nvSpPr>
        <p:spPr bwMode="auto">
          <a:xfrm>
            <a:off x="6765925" y="117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13346" name="Text Box 41"/>
          <p:cNvSpPr txBox="1">
            <a:spLocks noChangeArrowheads="1"/>
          </p:cNvSpPr>
          <p:nvPr/>
        </p:nvSpPr>
        <p:spPr bwMode="auto">
          <a:xfrm>
            <a:off x="6613525" y="117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37" name="Rectangle 33"/>
          <p:cNvSpPr>
            <a:spLocks noChangeArrowheads="1"/>
          </p:cNvSpPr>
          <p:nvPr/>
        </p:nvSpPr>
        <p:spPr bwMode="auto">
          <a:xfrm>
            <a:off x="6553200" y="6019800"/>
            <a:ext cx="1981200" cy="396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8" name="Text Box 34"/>
          <p:cNvSpPr txBox="1">
            <a:spLocks noChangeArrowheads="1"/>
          </p:cNvSpPr>
          <p:nvPr/>
        </p:nvSpPr>
        <p:spPr bwMode="auto">
          <a:xfrm>
            <a:off x="6553200" y="6019800"/>
            <a:ext cx="1981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000" i="1" dirty="0"/>
              <a:t>Effective Alignment:  Lower Costs Through Greater Efficiency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r>
              <a:rPr lang="en-US" dirty="0" smtClean="0"/>
              <a:t>Coordinated marketing and sales</a:t>
            </a:r>
          </a:p>
        </p:txBody>
      </p:sp>
      <p:sp>
        <p:nvSpPr>
          <p:cNvPr id="14338"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14339"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47B02EB-92F5-43F1-96E8-467EE97DB636}" type="slidenum">
              <a:rPr lang="en-US" sz="1400">
                <a:solidFill>
                  <a:schemeClr val="bg2"/>
                </a:solidFill>
              </a:rPr>
              <a:pPr/>
              <a:t>11</a:t>
            </a:fld>
            <a:endParaRPr lang="en-US" sz="1400" dirty="0">
              <a:solidFill>
                <a:schemeClr val="bg2"/>
              </a:solidFill>
            </a:endParaRPr>
          </a:p>
        </p:txBody>
      </p:sp>
      <p:sp>
        <p:nvSpPr>
          <p:cNvPr id="14341" name="Text Box 3"/>
          <p:cNvSpPr txBox="1">
            <a:spLocks noChangeArrowheads="1"/>
          </p:cNvSpPr>
          <p:nvPr/>
        </p:nvSpPr>
        <p:spPr bwMode="auto">
          <a:xfrm>
            <a:off x="6689725" y="117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14342" name="Text Box 4"/>
          <p:cNvSpPr txBox="1">
            <a:spLocks noChangeArrowheads="1"/>
          </p:cNvSpPr>
          <p:nvPr/>
        </p:nvSpPr>
        <p:spPr bwMode="auto">
          <a:xfrm>
            <a:off x="6858000" y="381000"/>
            <a:ext cx="1676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US" sz="1200" i="1" dirty="0"/>
          </a:p>
        </p:txBody>
      </p:sp>
      <p:sp>
        <p:nvSpPr>
          <p:cNvPr id="14344" name="Rectangle 6"/>
          <p:cNvSpPr>
            <a:spLocks noChangeArrowheads="1"/>
          </p:cNvSpPr>
          <p:nvPr/>
        </p:nvSpPr>
        <p:spPr bwMode="auto">
          <a:xfrm>
            <a:off x="1447800" y="1676400"/>
            <a:ext cx="1828800" cy="2057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4345" name="Rectangle 7"/>
          <p:cNvSpPr>
            <a:spLocks noChangeArrowheads="1"/>
          </p:cNvSpPr>
          <p:nvPr/>
        </p:nvSpPr>
        <p:spPr bwMode="auto">
          <a:xfrm>
            <a:off x="3962400" y="2514600"/>
            <a:ext cx="1828800" cy="2362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4346" name="Rectangle 8"/>
          <p:cNvSpPr>
            <a:spLocks noChangeArrowheads="1"/>
          </p:cNvSpPr>
          <p:nvPr/>
        </p:nvSpPr>
        <p:spPr bwMode="auto">
          <a:xfrm>
            <a:off x="6629400" y="1676400"/>
            <a:ext cx="1828800" cy="2057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4347" name="Rectangle 9"/>
          <p:cNvSpPr>
            <a:spLocks noChangeArrowheads="1"/>
          </p:cNvSpPr>
          <p:nvPr/>
        </p:nvSpPr>
        <p:spPr bwMode="auto">
          <a:xfrm>
            <a:off x="1447800" y="1676400"/>
            <a:ext cx="18288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4348" name="Rectangle 10"/>
          <p:cNvSpPr>
            <a:spLocks noChangeArrowheads="1"/>
          </p:cNvSpPr>
          <p:nvPr/>
        </p:nvSpPr>
        <p:spPr bwMode="auto">
          <a:xfrm>
            <a:off x="3962400" y="2514600"/>
            <a:ext cx="18288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4349" name="Rectangle 11"/>
          <p:cNvSpPr>
            <a:spLocks noChangeArrowheads="1"/>
          </p:cNvSpPr>
          <p:nvPr/>
        </p:nvSpPr>
        <p:spPr bwMode="auto">
          <a:xfrm>
            <a:off x="6629400" y="1676400"/>
            <a:ext cx="18288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4350" name="Text Box 12"/>
          <p:cNvSpPr txBox="1">
            <a:spLocks noChangeArrowheads="1"/>
          </p:cNvSpPr>
          <p:nvPr/>
        </p:nvSpPr>
        <p:spPr bwMode="auto">
          <a:xfrm>
            <a:off x="1524000" y="1676400"/>
            <a:ext cx="167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b="1" dirty="0"/>
              <a:t>Corporate</a:t>
            </a:r>
          </a:p>
        </p:txBody>
      </p:sp>
      <p:sp>
        <p:nvSpPr>
          <p:cNvPr id="14351" name="Text Box 13"/>
          <p:cNvSpPr txBox="1">
            <a:spLocks noChangeArrowheads="1"/>
          </p:cNvSpPr>
          <p:nvPr/>
        </p:nvSpPr>
        <p:spPr bwMode="auto">
          <a:xfrm>
            <a:off x="4038600" y="2528888"/>
            <a:ext cx="1676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b="1" dirty="0"/>
              <a:t>One Database</a:t>
            </a:r>
          </a:p>
        </p:txBody>
      </p:sp>
      <p:sp>
        <p:nvSpPr>
          <p:cNvPr id="14352" name="Text Box 14"/>
          <p:cNvSpPr txBox="1">
            <a:spLocks noChangeArrowheads="1"/>
          </p:cNvSpPr>
          <p:nvPr/>
        </p:nvSpPr>
        <p:spPr bwMode="auto">
          <a:xfrm>
            <a:off x="6705600" y="1676400"/>
            <a:ext cx="167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b="1" dirty="0"/>
              <a:t>Shipyards</a:t>
            </a:r>
          </a:p>
        </p:txBody>
      </p:sp>
      <p:sp>
        <p:nvSpPr>
          <p:cNvPr id="14353" name="Text Box 15"/>
          <p:cNvSpPr txBox="1">
            <a:spLocks noChangeArrowheads="1"/>
          </p:cNvSpPr>
          <p:nvPr/>
        </p:nvSpPr>
        <p:spPr bwMode="auto">
          <a:xfrm>
            <a:off x="1447800" y="2133600"/>
            <a:ext cx="19050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Char char="•"/>
            </a:pPr>
            <a:r>
              <a:rPr lang="en-US" sz="1800" dirty="0"/>
              <a:t>Contacts</a:t>
            </a:r>
          </a:p>
          <a:p>
            <a:pPr>
              <a:spcBef>
                <a:spcPct val="50000"/>
              </a:spcBef>
              <a:buFontTx/>
              <a:buChar char="•"/>
            </a:pPr>
            <a:r>
              <a:rPr lang="en-US" sz="1800" dirty="0"/>
              <a:t>Political strength</a:t>
            </a:r>
          </a:p>
          <a:p>
            <a:pPr>
              <a:spcBef>
                <a:spcPct val="50000"/>
              </a:spcBef>
              <a:buFontTx/>
              <a:buChar char="•"/>
            </a:pPr>
            <a:r>
              <a:rPr lang="en-US" sz="1800" dirty="0"/>
              <a:t>Vision &amp; strategy</a:t>
            </a:r>
          </a:p>
        </p:txBody>
      </p:sp>
      <p:sp>
        <p:nvSpPr>
          <p:cNvPr id="14354" name="Text Box 16"/>
          <p:cNvSpPr txBox="1">
            <a:spLocks noChangeArrowheads="1"/>
          </p:cNvSpPr>
          <p:nvPr/>
        </p:nvSpPr>
        <p:spPr bwMode="auto">
          <a:xfrm>
            <a:off x="6629400" y="2133600"/>
            <a:ext cx="1905000" cy="1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Char char="•"/>
            </a:pPr>
            <a:r>
              <a:rPr lang="en-US" sz="1800" dirty="0"/>
              <a:t>What we know</a:t>
            </a:r>
          </a:p>
          <a:p>
            <a:pPr>
              <a:spcBef>
                <a:spcPct val="50000"/>
              </a:spcBef>
              <a:buFontTx/>
              <a:buChar char="•"/>
            </a:pPr>
            <a:r>
              <a:rPr lang="en-US" sz="1800" dirty="0"/>
              <a:t>Whom we serve</a:t>
            </a:r>
          </a:p>
          <a:p>
            <a:pPr>
              <a:spcBef>
                <a:spcPct val="50000"/>
              </a:spcBef>
              <a:buFontTx/>
              <a:buChar char="•"/>
            </a:pPr>
            <a:r>
              <a:rPr lang="en-US" sz="1800" dirty="0"/>
              <a:t>Our history</a:t>
            </a:r>
          </a:p>
          <a:p>
            <a:pPr>
              <a:spcBef>
                <a:spcPct val="50000"/>
              </a:spcBef>
              <a:buFontTx/>
              <a:buChar char="•"/>
            </a:pPr>
            <a:r>
              <a:rPr lang="en-US" sz="1800" dirty="0"/>
              <a:t>Our interests</a:t>
            </a:r>
          </a:p>
        </p:txBody>
      </p:sp>
      <p:sp>
        <p:nvSpPr>
          <p:cNvPr id="14355" name="Text Box 17"/>
          <p:cNvSpPr txBox="1">
            <a:spLocks noChangeArrowheads="1"/>
          </p:cNvSpPr>
          <p:nvPr/>
        </p:nvSpPr>
        <p:spPr bwMode="auto">
          <a:xfrm>
            <a:off x="3962400" y="2971800"/>
            <a:ext cx="1905000" cy="182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80000"/>
              </a:lnSpc>
              <a:spcBef>
                <a:spcPct val="50000"/>
              </a:spcBef>
              <a:buFontTx/>
              <a:buChar char="•"/>
            </a:pPr>
            <a:r>
              <a:rPr lang="en-US" sz="1800" dirty="0"/>
              <a:t>Single point of contact</a:t>
            </a:r>
          </a:p>
          <a:p>
            <a:pPr>
              <a:lnSpc>
                <a:spcPct val="80000"/>
              </a:lnSpc>
              <a:spcBef>
                <a:spcPct val="50000"/>
              </a:spcBef>
              <a:buFontTx/>
              <a:buChar char="•"/>
            </a:pPr>
            <a:r>
              <a:rPr lang="en-US" sz="1800" dirty="0"/>
              <a:t>Unified market research</a:t>
            </a:r>
          </a:p>
          <a:p>
            <a:pPr>
              <a:lnSpc>
                <a:spcPct val="80000"/>
              </a:lnSpc>
              <a:spcBef>
                <a:spcPct val="50000"/>
              </a:spcBef>
              <a:buFontTx/>
              <a:buChar char="•"/>
            </a:pPr>
            <a:r>
              <a:rPr lang="en-US" sz="1800" dirty="0"/>
              <a:t>Design models</a:t>
            </a:r>
          </a:p>
          <a:p>
            <a:pPr>
              <a:lnSpc>
                <a:spcPct val="80000"/>
              </a:lnSpc>
              <a:spcBef>
                <a:spcPct val="50000"/>
              </a:spcBef>
              <a:buFontTx/>
              <a:buChar char="•"/>
            </a:pPr>
            <a:r>
              <a:rPr lang="en-US" sz="1800" dirty="0"/>
              <a:t>Sales approach</a:t>
            </a:r>
          </a:p>
        </p:txBody>
      </p:sp>
      <p:sp>
        <p:nvSpPr>
          <p:cNvPr id="14356" name="Oval 18"/>
          <p:cNvSpPr>
            <a:spLocks noChangeArrowheads="1"/>
          </p:cNvSpPr>
          <p:nvPr/>
        </p:nvSpPr>
        <p:spPr bwMode="auto">
          <a:xfrm>
            <a:off x="3200400" y="5105400"/>
            <a:ext cx="3429000" cy="685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4357" name="Text Box 19"/>
          <p:cNvSpPr txBox="1">
            <a:spLocks noChangeArrowheads="1"/>
          </p:cNvSpPr>
          <p:nvPr/>
        </p:nvSpPr>
        <p:spPr bwMode="auto">
          <a:xfrm>
            <a:off x="3429000" y="5257800"/>
            <a:ext cx="3048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b="1" dirty="0"/>
              <a:t>The Available Opportunities</a:t>
            </a:r>
          </a:p>
        </p:txBody>
      </p:sp>
      <p:sp>
        <p:nvSpPr>
          <p:cNvPr id="14358" name="AutoShape 20"/>
          <p:cNvSpPr>
            <a:spLocks noChangeArrowheads="1"/>
          </p:cNvSpPr>
          <p:nvPr/>
        </p:nvSpPr>
        <p:spPr bwMode="auto">
          <a:xfrm rot="1570054">
            <a:off x="3352800" y="2514600"/>
            <a:ext cx="533400" cy="609600"/>
          </a:xfrm>
          <a:prstGeom prst="right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4359" name="AutoShape 21"/>
          <p:cNvSpPr>
            <a:spLocks noChangeArrowheads="1"/>
          </p:cNvSpPr>
          <p:nvPr/>
        </p:nvSpPr>
        <p:spPr bwMode="auto">
          <a:xfrm rot="20029946" flipH="1">
            <a:off x="5943600" y="2514600"/>
            <a:ext cx="533400" cy="609600"/>
          </a:xfrm>
          <a:prstGeom prst="right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4360" name="AutoShape 22"/>
          <p:cNvSpPr>
            <a:spLocks noChangeArrowheads="1"/>
          </p:cNvSpPr>
          <p:nvPr/>
        </p:nvSpPr>
        <p:spPr bwMode="auto">
          <a:xfrm>
            <a:off x="4648200" y="4876800"/>
            <a:ext cx="457200" cy="228600"/>
          </a:xfrm>
          <a:prstGeom prst="up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6" name="Rectangle 33"/>
          <p:cNvSpPr>
            <a:spLocks noChangeArrowheads="1"/>
          </p:cNvSpPr>
          <p:nvPr/>
        </p:nvSpPr>
        <p:spPr bwMode="auto">
          <a:xfrm>
            <a:off x="6553200" y="6019800"/>
            <a:ext cx="1981200" cy="396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7" name="Text Box 34"/>
          <p:cNvSpPr txBox="1">
            <a:spLocks noChangeArrowheads="1"/>
          </p:cNvSpPr>
          <p:nvPr/>
        </p:nvSpPr>
        <p:spPr bwMode="auto">
          <a:xfrm>
            <a:off x="6553200" y="6019800"/>
            <a:ext cx="1981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000" i="1" dirty="0"/>
              <a:t>Effective Alignment: Greater Revenues Through Growth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US" dirty="0" smtClean="0"/>
              <a:t>Strengthened R&amp;D</a:t>
            </a:r>
          </a:p>
        </p:txBody>
      </p:sp>
      <p:sp>
        <p:nvSpPr>
          <p:cNvPr id="15362"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15363"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78FC2BE-872C-457D-94A9-E50D7DC86754}" type="slidenum">
              <a:rPr lang="en-US" sz="1400">
                <a:solidFill>
                  <a:schemeClr val="bg2"/>
                </a:solidFill>
              </a:rPr>
              <a:pPr/>
              <a:t>12</a:t>
            </a:fld>
            <a:endParaRPr lang="en-US" sz="1400" dirty="0">
              <a:solidFill>
                <a:schemeClr val="bg2"/>
              </a:solidFill>
            </a:endParaRPr>
          </a:p>
        </p:txBody>
      </p:sp>
      <p:sp>
        <p:nvSpPr>
          <p:cNvPr id="15365" name="Text Box 5"/>
          <p:cNvSpPr txBox="1">
            <a:spLocks noChangeArrowheads="1"/>
          </p:cNvSpPr>
          <p:nvPr/>
        </p:nvSpPr>
        <p:spPr bwMode="auto">
          <a:xfrm>
            <a:off x="990600" y="1676400"/>
            <a:ext cx="7696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Coordinated and consolidated research and business development activities across the entire new company should support the strategic plan for the new company, ensuring that R&amp;D efforts meet both near-term and long-term visions of required core competencies, product offerings and manufacturing capabilities.</a:t>
            </a:r>
            <a:r>
              <a:rPr lang="en-US" sz="1600" dirty="0"/>
              <a:t>  </a:t>
            </a:r>
          </a:p>
        </p:txBody>
      </p:sp>
      <p:sp>
        <p:nvSpPr>
          <p:cNvPr id="15366" name="Text Box 6"/>
          <p:cNvSpPr txBox="1">
            <a:spLocks noChangeArrowheads="1"/>
          </p:cNvSpPr>
          <p:nvPr/>
        </p:nvSpPr>
        <p:spPr bwMode="auto">
          <a:xfrm>
            <a:off x="6765925" y="193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15368" name="Text Box 8"/>
          <p:cNvSpPr txBox="1">
            <a:spLocks noChangeArrowheads="1"/>
          </p:cNvSpPr>
          <p:nvPr/>
        </p:nvSpPr>
        <p:spPr bwMode="auto">
          <a:xfrm>
            <a:off x="6613525" y="193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15370" name="Rectangle 10"/>
          <p:cNvSpPr>
            <a:spLocks noChangeArrowheads="1"/>
          </p:cNvSpPr>
          <p:nvPr/>
        </p:nvSpPr>
        <p:spPr bwMode="auto">
          <a:xfrm>
            <a:off x="2133600" y="3073400"/>
            <a:ext cx="1981200" cy="2362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5371" name="Rectangle 11"/>
          <p:cNvSpPr>
            <a:spLocks noChangeArrowheads="1"/>
          </p:cNvSpPr>
          <p:nvPr/>
        </p:nvSpPr>
        <p:spPr bwMode="auto">
          <a:xfrm>
            <a:off x="4267200" y="3073400"/>
            <a:ext cx="1905000" cy="2362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5372" name="Rectangle 12"/>
          <p:cNvSpPr>
            <a:spLocks noChangeArrowheads="1"/>
          </p:cNvSpPr>
          <p:nvPr/>
        </p:nvSpPr>
        <p:spPr bwMode="auto">
          <a:xfrm>
            <a:off x="6324600" y="3073400"/>
            <a:ext cx="1981200" cy="2362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5373" name="Rectangle 13"/>
          <p:cNvSpPr>
            <a:spLocks noChangeArrowheads="1"/>
          </p:cNvSpPr>
          <p:nvPr/>
        </p:nvSpPr>
        <p:spPr bwMode="auto">
          <a:xfrm>
            <a:off x="2133600" y="3073400"/>
            <a:ext cx="1981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5374" name="Rectangle 14"/>
          <p:cNvSpPr>
            <a:spLocks noChangeArrowheads="1"/>
          </p:cNvSpPr>
          <p:nvPr/>
        </p:nvSpPr>
        <p:spPr bwMode="auto">
          <a:xfrm>
            <a:off x="4267200" y="3073400"/>
            <a:ext cx="19050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5375" name="Rectangle 15"/>
          <p:cNvSpPr>
            <a:spLocks noChangeArrowheads="1"/>
          </p:cNvSpPr>
          <p:nvPr/>
        </p:nvSpPr>
        <p:spPr bwMode="auto">
          <a:xfrm>
            <a:off x="6324600" y="3073400"/>
            <a:ext cx="1981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5376" name="Rectangle 16"/>
          <p:cNvSpPr>
            <a:spLocks noChangeArrowheads="1"/>
          </p:cNvSpPr>
          <p:nvPr/>
        </p:nvSpPr>
        <p:spPr bwMode="auto">
          <a:xfrm>
            <a:off x="1066800" y="3759200"/>
            <a:ext cx="30480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5377" name="Rectangle 17"/>
          <p:cNvSpPr>
            <a:spLocks noChangeArrowheads="1"/>
          </p:cNvSpPr>
          <p:nvPr/>
        </p:nvSpPr>
        <p:spPr bwMode="auto">
          <a:xfrm>
            <a:off x="1066800" y="4292600"/>
            <a:ext cx="30480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5378" name="Rectangle 18"/>
          <p:cNvSpPr>
            <a:spLocks noChangeArrowheads="1"/>
          </p:cNvSpPr>
          <p:nvPr/>
        </p:nvSpPr>
        <p:spPr bwMode="auto">
          <a:xfrm>
            <a:off x="1066800" y="4826000"/>
            <a:ext cx="30480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5379" name="Rectangle 20"/>
          <p:cNvSpPr>
            <a:spLocks noChangeArrowheads="1"/>
          </p:cNvSpPr>
          <p:nvPr/>
        </p:nvSpPr>
        <p:spPr bwMode="auto">
          <a:xfrm>
            <a:off x="4267200" y="3759200"/>
            <a:ext cx="19050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5380" name="Rectangle 21"/>
          <p:cNvSpPr>
            <a:spLocks noChangeArrowheads="1"/>
          </p:cNvSpPr>
          <p:nvPr/>
        </p:nvSpPr>
        <p:spPr bwMode="auto">
          <a:xfrm>
            <a:off x="4267200" y="4292600"/>
            <a:ext cx="19050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5381" name="Rectangle 22"/>
          <p:cNvSpPr>
            <a:spLocks noChangeArrowheads="1"/>
          </p:cNvSpPr>
          <p:nvPr/>
        </p:nvSpPr>
        <p:spPr bwMode="auto">
          <a:xfrm>
            <a:off x="4267200" y="4826000"/>
            <a:ext cx="19050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5382" name="Rectangle 24"/>
          <p:cNvSpPr>
            <a:spLocks noChangeArrowheads="1"/>
          </p:cNvSpPr>
          <p:nvPr/>
        </p:nvSpPr>
        <p:spPr bwMode="auto">
          <a:xfrm>
            <a:off x="6324600" y="3759200"/>
            <a:ext cx="19812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5383" name="Rectangle 25"/>
          <p:cNvSpPr>
            <a:spLocks noChangeArrowheads="1"/>
          </p:cNvSpPr>
          <p:nvPr/>
        </p:nvSpPr>
        <p:spPr bwMode="auto">
          <a:xfrm>
            <a:off x="6324600" y="4292600"/>
            <a:ext cx="19812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5384" name="Rectangle 26"/>
          <p:cNvSpPr>
            <a:spLocks noChangeArrowheads="1"/>
          </p:cNvSpPr>
          <p:nvPr/>
        </p:nvSpPr>
        <p:spPr bwMode="auto">
          <a:xfrm>
            <a:off x="6324600" y="4826000"/>
            <a:ext cx="19812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5385" name="Text Box 28"/>
          <p:cNvSpPr txBox="1">
            <a:spLocks noChangeArrowheads="1"/>
          </p:cNvSpPr>
          <p:nvPr/>
        </p:nvSpPr>
        <p:spPr bwMode="auto">
          <a:xfrm>
            <a:off x="1066800" y="3759200"/>
            <a:ext cx="1371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dirty="0"/>
              <a:t>Corporate</a:t>
            </a:r>
          </a:p>
        </p:txBody>
      </p:sp>
      <p:sp>
        <p:nvSpPr>
          <p:cNvPr id="15386" name="Text Box 29"/>
          <p:cNvSpPr txBox="1">
            <a:spLocks noChangeArrowheads="1"/>
          </p:cNvSpPr>
          <p:nvPr/>
        </p:nvSpPr>
        <p:spPr bwMode="auto">
          <a:xfrm>
            <a:off x="1066800" y="4260850"/>
            <a:ext cx="1371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dirty="0"/>
              <a:t>Yard A</a:t>
            </a:r>
          </a:p>
        </p:txBody>
      </p:sp>
      <p:sp>
        <p:nvSpPr>
          <p:cNvPr id="15387" name="Text Box 30"/>
          <p:cNvSpPr txBox="1">
            <a:spLocks noChangeArrowheads="1"/>
          </p:cNvSpPr>
          <p:nvPr/>
        </p:nvSpPr>
        <p:spPr bwMode="auto">
          <a:xfrm>
            <a:off x="1066800" y="4794250"/>
            <a:ext cx="1371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dirty="0"/>
              <a:t>Yard B</a:t>
            </a:r>
          </a:p>
        </p:txBody>
      </p:sp>
      <p:sp>
        <p:nvSpPr>
          <p:cNvPr id="15388" name="Text Box 32"/>
          <p:cNvSpPr txBox="1">
            <a:spLocks noChangeArrowheads="1"/>
          </p:cNvSpPr>
          <p:nvPr/>
        </p:nvSpPr>
        <p:spPr bwMode="auto">
          <a:xfrm>
            <a:off x="2133600" y="3073400"/>
            <a:ext cx="1981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600" b="1" dirty="0"/>
              <a:t>Core Competencies</a:t>
            </a:r>
          </a:p>
        </p:txBody>
      </p:sp>
      <p:sp>
        <p:nvSpPr>
          <p:cNvPr id="15389" name="Text Box 33"/>
          <p:cNvSpPr txBox="1">
            <a:spLocks noChangeArrowheads="1"/>
          </p:cNvSpPr>
          <p:nvPr/>
        </p:nvSpPr>
        <p:spPr bwMode="auto">
          <a:xfrm>
            <a:off x="4267200" y="3073400"/>
            <a:ext cx="1981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600" b="1" dirty="0"/>
              <a:t>Product Offerings</a:t>
            </a:r>
          </a:p>
        </p:txBody>
      </p:sp>
      <p:sp>
        <p:nvSpPr>
          <p:cNvPr id="15390" name="Text Box 34"/>
          <p:cNvSpPr txBox="1">
            <a:spLocks noChangeArrowheads="1"/>
          </p:cNvSpPr>
          <p:nvPr/>
        </p:nvSpPr>
        <p:spPr bwMode="auto">
          <a:xfrm>
            <a:off x="6324600" y="3048000"/>
            <a:ext cx="198120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80000"/>
              </a:lnSpc>
              <a:spcBef>
                <a:spcPct val="50000"/>
              </a:spcBef>
            </a:pPr>
            <a:r>
              <a:rPr lang="en-US" sz="1600" b="1" dirty="0"/>
              <a:t>Manufacturing Capabilities</a:t>
            </a:r>
          </a:p>
        </p:txBody>
      </p:sp>
      <p:sp>
        <p:nvSpPr>
          <p:cNvPr id="32" name="Rectangle 33"/>
          <p:cNvSpPr>
            <a:spLocks noChangeArrowheads="1"/>
          </p:cNvSpPr>
          <p:nvPr/>
        </p:nvSpPr>
        <p:spPr bwMode="auto">
          <a:xfrm>
            <a:off x="6553200" y="6019800"/>
            <a:ext cx="1981200" cy="396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3" name="Text Box 34"/>
          <p:cNvSpPr txBox="1">
            <a:spLocks noChangeArrowheads="1"/>
          </p:cNvSpPr>
          <p:nvPr/>
        </p:nvSpPr>
        <p:spPr bwMode="auto">
          <a:xfrm>
            <a:off x="6553200" y="6019800"/>
            <a:ext cx="1981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000" i="1" dirty="0"/>
              <a:t>Effective Alignment: Greater Revenues Through Growth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r>
              <a:rPr lang="en-US" dirty="0" smtClean="0"/>
              <a:t>Shared knowledge</a:t>
            </a:r>
          </a:p>
        </p:txBody>
      </p:sp>
      <p:sp>
        <p:nvSpPr>
          <p:cNvPr id="16386"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16387"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BB904C9-531F-4263-9181-010561B4E98C}" type="slidenum">
              <a:rPr lang="en-US" sz="1400">
                <a:solidFill>
                  <a:schemeClr val="bg2"/>
                </a:solidFill>
              </a:rPr>
              <a:pPr/>
              <a:t>13</a:t>
            </a:fld>
            <a:endParaRPr lang="en-US" sz="1400" dirty="0">
              <a:solidFill>
                <a:schemeClr val="bg2"/>
              </a:solidFill>
            </a:endParaRPr>
          </a:p>
        </p:txBody>
      </p:sp>
      <p:sp>
        <p:nvSpPr>
          <p:cNvPr id="16389" name="Text Box 3"/>
          <p:cNvSpPr txBox="1">
            <a:spLocks noChangeArrowheads="1"/>
          </p:cNvSpPr>
          <p:nvPr/>
        </p:nvSpPr>
        <p:spPr bwMode="auto">
          <a:xfrm>
            <a:off x="990600" y="1676400"/>
            <a:ext cx="7696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Knowledge is a tangible, sustainable  asset of the entire new enterprise - an asset  resident in the employees, not in data management systems. A </a:t>
            </a:r>
            <a:r>
              <a:rPr lang="en-US" sz="1800" b="1" i="1" dirty="0"/>
              <a:t>knowledge marketplace</a:t>
            </a:r>
            <a:r>
              <a:rPr lang="en-US" sz="1800" dirty="0"/>
              <a:t> encourages people to efficiently and effectively trade knowledge by finding and resolving the most common problems in knowledge management.</a:t>
            </a:r>
          </a:p>
        </p:txBody>
      </p:sp>
      <p:sp>
        <p:nvSpPr>
          <p:cNvPr id="16390" name="Rectangle 4"/>
          <p:cNvSpPr>
            <a:spLocks noChangeArrowheads="1"/>
          </p:cNvSpPr>
          <p:nvPr/>
        </p:nvSpPr>
        <p:spPr bwMode="auto">
          <a:xfrm>
            <a:off x="1143000" y="3048000"/>
            <a:ext cx="28194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391" name="Text Box 5"/>
          <p:cNvSpPr txBox="1">
            <a:spLocks noChangeArrowheads="1"/>
          </p:cNvSpPr>
          <p:nvPr/>
        </p:nvSpPr>
        <p:spPr bwMode="auto">
          <a:xfrm>
            <a:off x="1676400" y="3048000"/>
            <a:ext cx="1905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dirty="0"/>
              <a:t>Common Problem</a:t>
            </a:r>
          </a:p>
        </p:txBody>
      </p:sp>
      <p:sp>
        <p:nvSpPr>
          <p:cNvPr id="16392" name="Rectangle 6"/>
          <p:cNvSpPr>
            <a:spLocks noChangeArrowheads="1"/>
          </p:cNvSpPr>
          <p:nvPr/>
        </p:nvSpPr>
        <p:spPr bwMode="auto">
          <a:xfrm>
            <a:off x="1143000" y="3352800"/>
            <a:ext cx="28194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393" name="Rectangle 7"/>
          <p:cNvSpPr>
            <a:spLocks noChangeArrowheads="1"/>
          </p:cNvSpPr>
          <p:nvPr/>
        </p:nvSpPr>
        <p:spPr bwMode="auto">
          <a:xfrm>
            <a:off x="1143000" y="3657600"/>
            <a:ext cx="28194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394" name="Rectangle 8"/>
          <p:cNvSpPr>
            <a:spLocks noChangeArrowheads="1"/>
          </p:cNvSpPr>
          <p:nvPr/>
        </p:nvSpPr>
        <p:spPr bwMode="auto">
          <a:xfrm>
            <a:off x="1143000" y="3962400"/>
            <a:ext cx="28194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395" name="Rectangle 9"/>
          <p:cNvSpPr>
            <a:spLocks noChangeArrowheads="1"/>
          </p:cNvSpPr>
          <p:nvPr/>
        </p:nvSpPr>
        <p:spPr bwMode="auto">
          <a:xfrm>
            <a:off x="1143000" y="4267200"/>
            <a:ext cx="28194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396" name="Rectangle 10"/>
          <p:cNvSpPr>
            <a:spLocks noChangeArrowheads="1"/>
          </p:cNvSpPr>
          <p:nvPr/>
        </p:nvSpPr>
        <p:spPr bwMode="auto">
          <a:xfrm>
            <a:off x="1143000" y="4572000"/>
            <a:ext cx="28194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397" name="Text Box 11"/>
          <p:cNvSpPr txBox="1">
            <a:spLocks noChangeArrowheads="1"/>
          </p:cNvSpPr>
          <p:nvPr/>
        </p:nvSpPr>
        <p:spPr bwMode="auto">
          <a:xfrm>
            <a:off x="1143000" y="3352800"/>
            <a:ext cx="2971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i="1" dirty="0"/>
              <a:t>Incompleteness of Information</a:t>
            </a:r>
          </a:p>
        </p:txBody>
      </p:sp>
      <p:sp>
        <p:nvSpPr>
          <p:cNvPr id="16398" name="Text Box 12"/>
          <p:cNvSpPr txBox="1">
            <a:spLocks noChangeArrowheads="1"/>
          </p:cNvSpPr>
          <p:nvPr/>
        </p:nvSpPr>
        <p:spPr bwMode="auto">
          <a:xfrm>
            <a:off x="1143000" y="3657600"/>
            <a:ext cx="2362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i="1" dirty="0"/>
              <a:t>Asymmetry of Knowledge</a:t>
            </a:r>
          </a:p>
        </p:txBody>
      </p:sp>
      <p:sp>
        <p:nvSpPr>
          <p:cNvPr id="16399" name="Text Box 13"/>
          <p:cNvSpPr txBox="1">
            <a:spLocks noChangeArrowheads="1"/>
          </p:cNvSpPr>
          <p:nvPr/>
        </p:nvSpPr>
        <p:spPr bwMode="auto">
          <a:xfrm>
            <a:off x="1143000" y="39624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i="1" dirty="0"/>
              <a:t>Localness of Knowledge</a:t>
            </a:r>
          </a:p>
        </p:txBody>
      </p:sp>
      <p:sp>
        <p:nvSpPr>
          <p:cNvPr id="16400" name="Rectangle 14"/>
          <p:cNvSpPr>
            <a:spLocks noChangeArrowheads="1"/>
          </p:cNvSpPr>
          <p:nvPr/>
        </p:nvSpPr>
        <p:spPr bwMode="auto">
          <a:xfrm>
            <a:off x="1143000" y="4876800"/>
            <a:ext cx="28194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401" name="Text Box 15"/>
          <p:cNvSpPr txBox="1">
            <a:spLocks noChangeArrowheads="1"/>
          </p:cNvSpPr>
          <p:nvPr/>
        </p:nvSpPr>
        <p:spPr bwMode="auto">
          <a:xfrm>
            <a:off x="1143000" y="4572000"/>
            <a:ext cx="2209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i="1" dirty="0"/>
              <a:t>Monopolies</a:t>
            </a:r>
          </a:p>
        </p:txBody>
      </p:sp>
      <p:sp>
        <p:nvSpPr>
          <p:cNvPr id="16402" name="Text Box 16"/>
          <p:cNvSpPr txBox="1">
            <a:spLocks noChangeArrowheads="1"/>
          </p:cNvSpPr>
          <p:nvPr/>
        </p:nvSpPr>
        <p:spPr bwMode="auto">
          <a:xfrm>
            <a:off x="1143000" y="4267200"/>
            <a:ext cx="2209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i="1" dirty="0"/>
              <a:t>Artificial Scarcity</a:t>
            </a:r>
          </a:p>
        </p:txBody>
      </p:sp>
      <p:sp>
        <p:nvSpPr>
          <p:cNvPr id="16403" name="Text Box 17"/>
          <p:cNvSpPr txBox="1">
            <a:spLocks noChangeArrowheads="1"/>
          </p:cNvSpPr>
          <p:nvPr/>
        </p:nvSpPr>
        <p:spPr bwMode="auto">
          <a:xfrm>
            <a:off x="1143000" y="4876800"/>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i="1" dirty="0"/>
              <a:t>Trade Barriers</a:t>
            </a:r>
          </a:p>
        </p:txBody>
      </p:sp>
      <p:sp>
        <p:nvSpPr>
          <p:cNvPr id="16404" name="Rectangle 18"/>
          <p:cNvSpPr>
            <a:spLocks noChangeArrowheads="1"/>
          </p:cNvSpPr>
          <p:nvPr/>
        </p:nvSpPr>
        <p:spPr bwMode="auto">
          <a:xfrm>
            <a:off x="3962400" y="3048000"/>
            <a:ext cx="44196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405" name="Rectangle 19"/>
          <p:cNvSpPr>
            <a:spLocks noChangeArrowheads="1"/>
          </p:cNvSpPr>
          <p:nvPr/>
        </p:nvSpPr>
        <p:spPr bwMode="auto">
          <a:xfrm>
            <a:off x="3962400" y="3352800"/>
            <a:ext cx="44196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406" name="Rectangle 20"/>
          <p:cNvSpPr>
            <a:spLocks noChangeArrowheads="1"/>
          </p:cNvSpPr>
          <p:nvPr/>
        </p:nvSpPr>
        <p:spPr bwMode="auto">
          <a:xfrm>
            <a:off x="3962400" y="3657600"/>
            <a:ext cx="44196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407" name="Rectangle 21"/>
          <p:cNvSpPr>
            <a:spLocks noChangeArrowheads="1"/>
          </p:cNvSpPr>
          <p:nvPr/>
        </p:nvSpPr>
        <p:spPr bwMode="auto">
          <a:xfrm>
            <a:off x="3962400" y="3962400"/>
            <a:ext cx="44196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408" name="Rectangle 22"/>
          <p:cNvSpPr>
            <a:spLocks noChangeArrowheads="1"/>
          </p:cNvSpPr>
          <p:nvPr/>
        </p:nvSpPr>
        <p:spPr bwMode="auto">
          <a:xfrm>
            <a:off x="3962400" y="4267200"/>
            <a:ext cx="44196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409" name="Rectangle 23"/>
          <p:cNvSpPr>
            <a:spLocks noChangeArrowheads="1"/>
          </p:cNvSpPr>
          <p:nvPr/>
        </p:nvSpPr>
        <p:spPr bwMode="auto">
          <a:xfrm>
            <a:off x="3962400" y="4572000"/>
            <a:ext cx="44196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410" name="Rectangle 24"/>
          <p:cNvSpPr>
            <a:spLocks noChangeArrowheads="1"/>
          </p:cNvSpPr>
          <p:nvPr/>
        </p:nvSpPr>
        <p:spPr bwMode="auto">
          <a:xfrm>
            <a:off x="3962400" y="4876800"/>
            <a:ext cx="44196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411" name="Text Box 25"/>
          <p:cNvSpPr txBox="1">
            <a:spLocks noChangeArrowheads="1"/>
          </p:cNvSpPr>
          <p:nvPr/>
        </p:nvSpPr>
        <p:spPr bwMode="auto">
          <a:xfrm>
            <a:off x="3962400" y="3048000"/>
            <a:ext cx="441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600" b="1" dirty="0"/>
              <a:t>Possible Solutions</a:t>
            </a:r>
          </a:p>
        </p:txBody>
      </p:sp>
      <p:sp>
        <p:nvSpPr>
          <p:cNvPr id="16412" name="Text Box 26"/>
          <p:cNvSpPr txBox="1">
            <a:spLocks noChangeArrowheads="1"/>
          </p:cNvSpPr>
          <p:nvPr/>
        </p:nvSpPr>
        <p:spPr bwMode="auto">
          <a:xfrm>
            <a:off x="3962400" y="3352800"/>
            <a:ext cx="441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dirty="0"/>
              <a:t>Develop knowledge maps, yellow pages, costs</a:t>
            </a:r>
          </a:p>
        </p:txBody>
      </p:sp>
      <p:sp>
        <p:nvSpPr>
          <p:cNvPr id="16413" name="Text Box 28"/>
          <p:cNvSpPr txBox="1">
            <a:spLocks noChangeArrowheads="1"/>
          </p:cNvSpPr>
          <p:nvPr/>
        </p:nvSpPr>
        <p:spPr bwMode="auto">
          <a:xfrm>
            <a:off x="3962400" y="3657600"/>
            <a:ext cx="4343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dirty="0"/>
              <a:t>Move knowledgeable people where needed</a:t>
            </a:r>
          </a:p>
        </p:txBody>
      </p:sp>
      <p:sp>
        <p:nvSpPr>
          <p:cNvPr id="16414" name="Text Box 30"/>
          <p:cNvSpPr txBox="1">
            <a:spLocks noChangeArrowheads="1"/>
          </p:cNvSpPr>
          <p:nvPr/>
        </p:nvSpPr>
        <p:spPr bwMode="auto">
          <a:xfrm>
            <a:off x="3962400" y="3962400"/>
            <a:ext cx="441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dirty="0"/>
              <a:t>Provide opportunities for personal interaction</a:t>
            </a:r>
          </a:p>
        </p:txBody>
      </p:sp>
      <p:sp>
        <p:nvSpPr>
          <p:cNvPr id="16415" name="Text Box 31"/>
          <p:cNvSpPr txBox="1">
            <a:spLocks noChangeArrowheads="1"/>
          </p:cNvSpPr>
          <p:nvPr/>
        </p:nvSpPr>
        <p:spPr bwMode="auto">
          <a:xfrm>
            <a:off x="3962400" y="4267200"/>
            <a:ext cx="441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dirty="0"/>
              <a:t>Identify &amp; retain key people; qualify outsiders</a:t>
            </a:r>
          </a:p>
        </p:txBody>
      </p:sp>
      <p:sp>
        <p:nvSpPr>
          <p:cNvPr id="16416" name="Text Box 32"/>
          <p:cNvSpPr txBox="1">
            <a:spLocks noChangeArrowheads="1"/>
          </p:cNvSpPr>
          <p:nvPr/>
        </p:nvSpPr>
        <p:spPr bwMode="auto">
          <a:xfrm>
            <a:off x="3962400" y="4572000"/>
            <a:ext cx="441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dirty="0"/>
              <a:t>Cross-training across organizational boundaries</a:t>
            </a:r>
          </a:p>
        </p:txBody>
      </p:sp>
      <p:sp>
        <p:nvSpPr>
          <p:cNvPr id="16417" name="Text Box 33"/>
          <p:cNvSpPr txBox="1">
            <a:spLocks noChangeArrowheads="1"/>
          </p:cNvSpPr>
          <p:nvPr/>
        </p:nvSpPr>
        <p:spPr bwMode="auto">
          <a:xfrm>
            <a:off x="3962400" y="4876800"/>
            <a:ext cx="441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dirty="0"/>
              <a:t>Link networks; provide time to share; find “NIH”</a:t>
            </a:r>
          </a:p>
        </p:txBody>
      </p:sp>
      <p:sp>
        <p:nvSpPr>
          <p:cNvPr id="16418" name="Text Box 34"/>
          <p:cNvSpPr txBox="1">
            <a:spLocks noChangeArrowheads="1"/>
          </p:cNvSpPr>
          <p:nvPr/>
        </p:nvSpPr>
        <p:spPr bwMode="auto">
          <a:xfrm>
            <a:off x="4038600" y="5181600"/>
            <a:ext cx="2971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200" i="1" dirty="0"/>
              <a:t>“NIH” = Not Invented Here</a:t>
            </a:r>
          </a:p>
        </p:txBody>
      </p:sp>
      <p:sp>
        <p:nvSpPr>
          <p:cNvPr id="16419" name="Text Box 38"/>
          <p:cNvSpPr txBox="1">
            <a:spLocks noChangeArrowheads="1"/>
          </p:cNvSpPr>
          <p:nvPr/>
        </p:nvSpPr>
        <p:spPr bwMode="auto">
          <a:xfrm>
            <a:off x="6689725" y="117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16421" name="Text Box 40"/>
          <p:cNvSpPr txBox="1">
            <a:spLocks noChangeArrowheads="1"/>
          </p:cNvSpPr>
          <p:nvPr/>
        </p:nvSpPr>
        <p:spPr bwMode="auto">
          <a:xfrm>
            <a:off x="6689725" y="193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40" name="Rectangle 33"/>
          <p:cNvSpPr>
            <a:spLocks noChangeArrowheads="1"/>
          </p:cNvSpPr>
          <p:nvPr/>
        </p:nvSpPr>
        <p:spPr bwMode="auto">
          <a:xfrm>
            <a:off x="6553200" y="6019800"/>
            <a:ext cx="1981200" cy="396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 name="Text Box 34"/>
          <p:cNvSpPr txBox="1">
            <a:spLocks noChangeArrowheads="1"/>
          </p:cNvSpPr>
          <p:nvPr/>
        </p:nvSpPr>
        <p:spPr bwMode="auto">
          <a:xfrm>
            <a:off x="6553200" y="6019800"/>
            <a:ext cx="1981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000" i="1" dirty="0"/>
              <a:t>Effective Alignment: Greater Revenues Through Growth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r>
              <a:rPr lang="en-US" dirty="0" smtClean="0"/>
              <a:t>Managing external environment</a:t>
            </a:r>
          </a:p>
        </p:txBody>
      </p:sp>
      <p:sp>
        <p:nvSpPr>
          <p:cNvPr id="17410"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17411"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9387D5D-A954-44CB-A922-1697840BA3F5}" type="slidenum">
              <a:rPr lang="en-US" sz="1400">
                <a:solidFill>
                  <a:schemeClr val="bg2"/>
                </a:solidFill>
              </a:rPr>
              <a:pPr/>
              <a:t>14</a:t>
            </a:fld>
            <a:endParaRPr lang="en-US" sz="1400" dirty="0">
              <a:solidFill>
                <a:schemeClr val="bg2"/>
              </a:solidFill>
            </a:endParaRPr>
          </a:p>
        </p:txBody>
      </p:sp>
      <p:sp>
        <p:nvSpPr>
          <p:cNvPr id="17413" name="Text Box 3"/>
          <p:cNvSpPr txBox="1">
            <a:spLocks noChangeArrowheads="1"/>
          </p:cNvSpPr>
          <p:nvPr/>
        </p:nvSpPr>
        <p:spPr bwMode="auto">
          <a:xfrm>
            <a:off x="990600" y="1676400"/>
            <a:ext cx="76962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The new company may have greater leverage during interactions with the external environment than the pre-merger entities.  Coordination or consolidation may benefit:</a:t>
            </a:r>
          </a:p>
        </p:txBody>
      </p:sp>
      <p:sp>
        <p:nvSpPr>
          <p:cNvPr id="17414" name="Text Box 4"/>
          <p:cNvSpPr txBox="1">
            <a:spLocks noChangeArrowheads="1"/>
          </p:cNvSpPr>
          <p:nvPr/>
        </p:nvSpPr>
        <p:spPr bwMode="auto">
          <a:xfrm>
            <a:off x="1447800" y="2743200"/>
            <a:ext cx="7467600" cy="2446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Char char="•"/>
            </a:pPr>
            <a:r>
              <a:rPr lang="en-US" sz="1800" dirty="0"/>
              <a:t>  Government Liaison (International, Federal, State and Local)</a:t>
            </a:r>
          </a:p>
          <a:p>
            <a:pPr>
              <a:spcBef>
                <a:spcPct val="50000"/>
              </a:spcBef>
              <a:buFontTx/>
              <a:buChar char="•"/>
            </a:pPr>
            <a:r>
              <a:rPr lang="en-US" sz="1800" dirty="0"/>
              <a:t>  Trade Industry Representation</a:t>
            </a:r>
          </a:p>
          <a:p>
            <a:pPr>
              <a:spcBef>
                <a:spcPct val="50000"/>
              </a:spcBef>
              <a:buFontTx/>
              <a:buChar char="•"/>
            </a:pPr>
            <a:r>
              <a:rPr lang="en-US" sz="1800" dirty="0"/>
              <a:t>  Standards Development</a:t>
            </a:r>
          </a:p>
          <a:p>
            <a:pPr>
              <a:spcBef>
                <a:spcPct val="50000"/>
              </a:spcBef>
              <a:buFontTx/>
              <a:buChar char="•"/>
            </a:pPr>
            <a:r>
              <a:rPr lang="en-US" sz="1800" dirty="0"/>
              <a:t>  Regulatory Filings</a:t>
            </a:r>
          </a:p>
          <a:p>
            <a:pPr>
              <a:spcBef>
                <a:spcPct val="50000"/>
              </a:spcBef>
              <a:buFontTx/>
              <a:buChar char="•"/>
            </a:pPr>
            <a:r>
              <a:rPr lang="en-US" sz="1800" dirty="0"/>
              <a:t>  Crisis Management and Emergency Response</a:t>
            </a:r>
          </a:p>
          <a:p>
            <a:pPr>
              <a:spcBef>
                <a:spcPct val="50000"/>
              </a:spcBef>
              <a:buFontTx/>
              <a:buChar char="•"/>
            </a:pPr>
            <a:r>
              <a:rPr lang="en-US" sz="1800" dirty="0"/>
              <a:t>  Labor Relations</a:t>
            </a:r>
          </a:p>
        </p:txBody>
      </p:sp>
      <p:sp>
        <p:nvSpPr>
          <p:cNvPr id="17415" name="Text Box 7"/>
          <p:cNvSpPr txBox="1">
            <a:spLocks noChangeArrowheads="1"/>
          </p:cNvSpPr>
          <p:nvPr/>
        </p:nvSpPr>
        <p:spPr bwMode="auto">
          <a:xfrm>
            <a:off x="6537325" y="193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17417" name="Text Box 9"/>
          <p:cNvSpPr txBox="1">
            <a:spLocks noChangeArrowheads="1"/>
          </p:cNvSpPr>
          <p:nvPr/>
        </p:nvSpPr>
        <p:spPr bwMode="auto">
          <a:xfrm>
            <a:off x="6613525" y="117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17418" name="Text Box 10"/>
          <p:cNvSpPr txBox="1">
            <a:spLocks noChangeArrowheads="1"/>
          </p:cNvSpPr>
          <p:nvPr/>
        </p:nvSpPr>
        <p:spPr bwMode="auto">
          <a:xfrm>
            <a:off x="6858000" y="381000"/>
            <a:ext cx="1676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US" sz="1200" i="1" dirty="0"/>
          </a:p>
        </p:txBody>
      </p:sp>
      <p:sp>
        <p:nvSpPr>
          <p:cNvPr id="12" name="Rectangle 33"/>
          <p:cNvSpPr>
            <a:spLocks noChangeArrowheads="1"/>
          </p:cNvSpPr>
          <p:nvPr/>
        </p:nvSpPr>
        <p:spPr bwMode="auto">
          <a:xfrm>
            <a:off x="6553200" y="6019800"/>
            <a:ext cx="1981200" cy="396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3" name="Text Box 34"/>
          <p:cNvSpPr txBox="1">
            <a:spLocks noChangeArrowheads="1"/>
          </p:cNvSpPr>
          <p:nvPr/>
        </p:nvSpPr>
        <p:spPr bwMode="auto">
          <a:xfrm>
            <a:off x="6553200" y="6019800"/>
            <a:ext cx="1981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000" i="1" dirty="0"/>
              <a:t>Effective Alignment: Greater Revenues Through Growth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r>
              <a:rPr lang="en-US" dirty="0" smtClean="0"/>
              <a:t>4.  Fast/Focused Transition</a:t>
            </a:r>
          </a:p>
        </p:txBody>
      </p:sp>
      <p:sp>
        <p:nvSpPr>
          <p:cNvPr id="18434"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18435"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DDA7F3C-F551-498D-AD57-B933A33F5006}" type="slidenum">
              <a:rPr lang="en-US" sz="1400">
                <a:solidFill>
                  <a:schemeClr val="bg2"/>
                </a:solidFill>
              </a:rPr>
              <a:pPr/>
              <a:t>15</a:t>
            </a:fld>
            <a:endParaRPr lang="en-US" sz="1400" dirty="0">
              <a:solidFill>
                <a:schemeClr val="bg2"/>
              </a:solidFill>
            </a:endParaRPr>
          </a:p>
        </p:txBody>
      </p:sp>
      <p:sp>
        <p:nvSpPr>
          <p:cNvPr id="18437" name="Text Box 3"/>
          <p:cNvSpPr txBox="1">
            <a:spLocks noChangeArrowheads="1"/>
          </p:cNvSpPr>
          <p:nvPr/>
        </p:nvSpPr>
        <p:spPr bwMode="auto">
          <a:xfrm>
            <a:off x="1143000" y="1744663"/>
            <a:ext cx="7391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Our experience shows that poor implementation is a major reason why mergers fall short of promised shareholder value.  A structured approach to implementation will sustain employee morale, company performance, and shareholder value after the merger is completed.</a:t>
            </a:r>
          </a:p>
        </p:txBody>
      </p:sp>
      <p:sp>
        <p:nvSpPr>
          <p:cNvPr id="18438" name="AutoShape 4"/>
          <p:cNvSpPr>
            <a:spLocks noChangeArrowheads="1"/>
          </p:cNvSpPr>
          <p:nvPr/>
        </p:nvSpPr>
        <p:spPr bwMode="auto">
          <a:xfrm>
            <a:off x="1905000" y="3048000"/>
            <a:ext cx="5791200" cy="685800"/>
          </a:xfrm>
          <a:prstGeom prst="rightArrow">
            <a:avLst>
              <a:gd name="adj1" fmla="val 50000"/>
              <a:gd name="adj2" fmla="val 21111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8439" name="Rectangle 5"/>
          <p:cNvSpPr>
            <a:spLocks noChangeArrowheads="1"/>
          </p:cNvSpPr>
          <p:nvPr/>
        </p:nvSpPr>
        <p:spPr bwMode="auto">
          <a:xfrm>
            <a:off x="1676400" y="4114800"/>
            <a:ext cx="1676400" cy="1295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8440" name="Rectangle 6"/>
          <p:cNvSpPr>
            <a:spLocks noChangeArrowheads="1"/>
          </p:cNvSpPr>
          <p:nvPr/>
        </p:nvSpPr>
        <p:spPr bwMode="auto">
          <a:xfrm>
            <a:off x="6248400" y="4114800"/>
            <a:ext cx="1676400" cy="1295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8441" name="Rectangle 7"/>
          <p:cNvSpPr>
            <a:spLocks noChangeArrowheads="1"/>
          </p:cNvSpPr>
          <p:nvPr/>
        </p:nvSpPr>
        <p:spPr bwMode="auto">
          <a:xfrm>
            <a:off x="3962400" y="4114800"/>
            <a:ext cx="1676400" cy="1295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8442" name="AutoShape 8"/>
          <p:cNvSpPr>
            <a:spLocks noChangeArrowheads="1"/>
          </p:cNvSpPr>
          <p:nvPr/>
        </p:nvSpPr>
        <p:spPr bwMode="auto">
          <a:xfrm>
            <a:off x="3429000" y="4572000"/>
            <a:ext cx="457200" cy="381000"/>
          </a:xfrm>
          <a:prstGeom prst="rightArrow">
            <a:avLst>
              <a:gd name="adj1" fmla="val 50000"/>
              <a:gd name="adj2" fmla="val 3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8443" name="AutoShape 9"/>
          <p:cNvSpPr>
            <a:spLocks noChangeArrowheads="1"/>
          </p:cNvSpPr>
          <p:nvPr/>
        </p:nvSpPr>
        <p:spPr bwMode="auto">
          <a:xfrm>
            <a:off x="5715000" y="4572000"/>
            <a:ext cx="457200" cy="381000"/>
          </a:xfrm>
          <a:prstGeom prst="rightArrow">
            <a:avLst>
              <a:gd name="adj1" fmla="val 50000"/>
              <a:gd name="adj2" fmla="val 3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8444" name="Text Box 10"/>
          <p:cNvSpPr txBox="1">
            <a:spLocks noChangeArrowheads="1"/>
          </p:cNvSpPr>
          <p:nvPr/>
        </p:nvSpPr>
        <p:spPr bwMode="auto">
          <a:xfrm>
            <a:off x="2133600" y="3217334"/>
            <a:ext cx="472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dirty="0"/>
              <a:t>Establish Transition Management</a:t>
            </a:r>
            <a:endParaRPr lang="en-US" sz="1400" b="1" dirty="0"/>
          </a:p>
        </p:txBody>
      </p:sp>
      <p:sp>
        <p:nvSpPr>
          <p:cNvPr id="18445" name="Text Box 11"/>
          <p:cNvSpPr txBox="1">
            <a:spLocks noChangeArrowheads="1"/>
          </p:cNvSpPr>
          <p:nvPr/>
        </p:nvSpPr>
        <p:spPr bwMode="auto">
          <a:xfrm>
            <a:off x="1752600" y="4448175"/>
            <a:ext cx="14478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600" b="1" dirty="0"/>
              <a:t>Stabilize the Organization</a:t>
            </a:r>
            <a:endParaRPr lang="en-US" sz="1800" b="1" dirty="0"/>
          </a:p>
        </p:txBody>
      </p:sp>
      <p:sp>
        <p:nvSpPr>
          <p:cNvPr id="18446" name="Text Box 12"/>
          <p:cNvSpPr txBox="1">
            <a:spLocks noChangeArrowheads="1"/>
          </p:cNvSpPr>
          <p:nvPr/>
        </p:nvSpPr>
        <p:spPr bwMode="auto">
          <a:xfrm>
            <a:off x="4038600" y="4343400"/>
            <a:ext cx="14478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600" b="1" dirty="0"/>
              <a:t>Identify and Prioritize Key Initiatives</a:t>
            </a:r>
            <a:endParaRPr lang="en-US" sz="1800" b="1" dirty="0"/>
          </a:p>
        </p:txBody>
      </p:sp>
      <p:sp>
        <p:nvSpPr>
          <p:cNvPr id="18447" name="Text Box 13"/>
          <p:cNvSpPr txBox="1">
            <a:spLocks noChangeArrowheads="1"/>
          </p:cNvSpPr>
          <p:nvPr/>
        </p:nvSpPr>
        <p:spPr bwMode="auto">
          <a:xfrm>
            <a:off x="6400800" y="4343400"/>
            <a:ext cx="15240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600" b="1" dirty="0"/>
              <a:t>Ensure Organizational Alignment</a:t>
            </a:r>
            <a:endParaRPr lang="en-US" sz="1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r>
              <a:rPr lang="en-US" dirty="0" smtClean="0"/>
              <a:t>Fundamentals</a:t>
            </a:r>
          </a:p>
        </p:txBody>
      </p:sp>
      <p:sp>
        <p:nvSpPr>
          <p:cNvPr id="19458"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19459"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E035C93-8ACC-49F4-B660-A4B00BA027CB}" type="slidenum">
              <a:rPr lang="en-US" sz="1400">
                <a:solidFill>
                  <a:schemeClr val="bg2"/>
                </a:solidFill>
              </a:rPr>
              <a:pPr/>
              <a:t>16</a:t>
            </a:fld>
            <a:endParaRPr lang="en-US" sz="1400" dirty="0">
              <a:solidFill>
                <a:schemeClr val="bg2"/>
              </a:solidFill>
            </a:endParaRPr>
          </a:p>
        </p:txBody>
      </p:sp>
      <p:sp>
        <p:nvSpPr>
          <p:cNvPr id="19461" name="Rectangle 3"/>
          <p:cNvSpPr>
            <a:spLocks noChangeArrowheads="1"/>
          </p:cNvSpPr>
          <p:nvPr/>
        </p:nvSpPr>
        <p:spPr bwMode="auto">
          <a:xfrm>
            <a:off x="1143000" y="1676400"/>
            <a:ext cx="3048000" cy="198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9462" name="Rectangle 4"/>
          <p:cNvSpPr>
            <a:spLocks noChangeArrowheads="1"/>
          </p:cNvSpPr>
          <p:nvPr/>
        </p:nvSpPr>
        <p:spPr bwMode="auto">
          <a:xfrm>
            <a:off x="4953000" y="3810000"/>
            <a:ext cx="3048000" cy="198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9463" name="Rectangle 5"/>
          <p:cNvSpPr>
            <a:spLocks noChangeArrowheads="1"/>
          </p:cNvSpPr>
          <p:nvPr/>
        </p:nvSpPr>
        <p:spPr bwMode="auto">
          <a:xfrm>
            <a:off x="1143000" y="3810000"/>
            <a:ext cx="3048000" cy="1981200"/>
          </a:xfrm>
          <a:prstGeom prst="rect">
            <a:avLst/>
          </a:prstGeom>
          <a:solidFill>
            <a:schemeClr val="bg1"/>
          </a:solidFill>
          <a:ln w="9525">
            <a:solidFill>
              <a:schemeClr val="tx1"/>
            </a:solidFill>
            <a:miter lim="800000"/>
            <a:headEnd/>
            <a:tailEnd/>
          </a:ln>
          <a:effectLst/>
          <a:extLst/>
        </p:spPr>
        <p:txBody>
          <a:bodyPr wrap="none" anchor="ctr"/>
          <a:lstStyle/>
          <a:p>
            <a:endParaRPr lang="en-US" dirty="0"/>
          </a:p>
        </p:txBody>
      </p:sp>
      <p:sp>
        <p:nvSpPr>
          <p:cNvPr id="19464" name="Rectangle 6"/>
          <p:cNvSpPr>
            <a:spLocks noChangeArrowheads="1"/>
          </p:cNvSpPr>
          <p:nvPr/>
        </p:nvSpPr>
        <p:spPr bwMode="auto">
          <a:xfrm>
            <a:off x="4953000" y="1676400"/>
            <a:ext cx="3048000" cy="198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9465" name="Text Box 7"/>
          <p:cNvSpPr txBox="1">
            <a:spLocks noChangeArrowheads="1"/>
          </p:cNvSpPr>
          <p:nvPr/>
        </p:nvSpPr>
        <p:spPr bwMode="auto">
          <a:xfrm>
            <a:off x="6842125" y="117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19466" name="Rectangle 10"/>
          <p:cNvSpPr>
            <a:spLocks noChangeArrowheads="1"/>
          </p:cNvSpPr>
          <p:nvPr/>
        </p:nvSpPr>
        <p:spPr bwMode="auto">
          <a:xfrm>
            <a:off x="1143000" y="1676400"/>
            <a:ext cx="30480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9467" name="Rectangle 11"/>
          <p:cNvSpPr>
            <a:spLocks noChangeArrowheads="1"/>
          </p:cNvSpPr>
          <p:nvPr/>
        </p:nvSpPr>
        <p:spPr bwMode="auto">
          <a:xfrm>
            <a:off x="1143000" y="3810000"/>
            <a:ext cx="30480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9468" name="Rectangle 12"/>
          <p:cNvSpPr>
            <a:spLocks noChangeArrowheads="1"/>
          </p:cNvSpPr>
          <p:nvPr/>
        </p:nvSpPr>
        <p:spPr bwMode="auto">
          <a:xfrm>
            <a:off x="4953000" y="3810000"/>
            <a:ext cx="30480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9469" name="Rectangle 13"/>
          <p:cNvSpPr>
            <a:spLocks noChangeArrowheads="1"/>
          </p:cNvSpPr>
          <p:nvPr/>
        </p:nvSpPr>
        <p:spPr bwMode="auto">
          <a:xfrm>
            <a:off x="4953000" y="1676400"/>
            <a:ext cx="30480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9470" name="Text Box 14"/>
          <p:cNvSpPr txBox="1">
            <a:spLocks noChangeArrowheads="1"/>
          </p:cNvSpPr>
          <p:nvPr/>
        </p:nvSpPr>
        <p:spPr bwMode="auto">
          <a:xfrm>
            <a:off x="1219200" y="1638344"/>
            <a:ext cx="2819400" cy="32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110000"/>
              </a:lnSpc>
              <a:spcBef>
                <a:spcPct val="50000"/>
              </a:spcBef>
            </a:pPr>
            <a:r>
              <a:rPr lang="en-US" sz="1400" b="1" dirty="0"/>
              <a:t>Planning and Scheduling</a:t>
            </a:r>
          </a:p>
        </p:txBody>
      </p:sp>
      <p:sp>
        <p:nvSpPr>
          <p:cNvPr id="19471" name="Text Box 15"/>
          <p:cNvSpPr txBox="1">
            <a:spLocks noChangeArrowheads="1"/>
          </p:cNvSpPr>
          <p:nvPr/>
        </p:nvSpPr>
        <p:spPr bwMode="auto">
          <a:xfrm>
            <a:off x="5029200" y="3771945"/>
            <a:ext cx="2819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400" b="1" dirty="0"/>
              <a:t>Monitoring and Control</a:t>
            </a:r>
          </a:p>
        </p:txBody>
      </p:sp>
      <p:sp>
        <p:nvSpPr>
          <p:cNvPr id="19472" name="Text Box 16"/>
          <p:cNvSpPr txBox="1">
            <a:spLocks noChangeArrowheads="1"/>
          </p:cNvSpPr>
          <p:nvPr/>
        </p:nvSpPr>
        <p:spPr bwMode="auto">
          <a:xfrm>
            <a:off x="1219200" y="3771945"/>
            <a:ext cx="2819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400" b="1" dirty="0"/>
              <a:t>Performance Monitoring</a:t>
            </a:r>
          </a:p>
        </p:txBody>
      </p:sp>
      <p:sp>
        <p:nvSpPr>
          <p:cNvPr id="19473" name="Text Box 17"/>
          <p:cNvSpPr txBox="1">
            <a:spLocks noChangeArrowheads="1"/>
          </p:cNvSpPr>
          <p:nvPr/>
        </p:nvSpPr>
        <p:spPr bwMode="auto">
          <a:xfrm>
            <a:off x="5029200" y="1638344"/>
            <a:ext cx="2819400" cy="32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110000"/>
              </a:lnSpc>
              <a:spcBef>
                <a:spcPct val="50000"/>
              </a:spcBef>
            </a:pPr>
            <a:r>
              <a:rPr lang="en-US" sz="1400" b="1" dirty="0"/>
              <a:t>Resource Allocation</a:t>
            </a:r>
          </a:p>
        </p:txBody>
      </p:sp>
      <p:sp>
        <p:nvSpPr>
          <p:cNvPr id="19474" name="Text Box 18"/>
          <p:cNvSpPr txBox="1">
            <a:spLocks noChangeArrowheads="1"/>
          </p:cNvSpPr>
          <p:nvPr/>
        </p:nvSpPr>
        <p:spPr bwMode="auto">
          <a:xfrm>
            <a:off x="1143000" y="1981200"/>
            <a:ext cx="31242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74625" indent="-174625">
              <a:spcBef>
                <a:spcPct val="50000"/>
              </a:spcBef>
              <a:buFont typeface="Arial" pitchFamily="34" charset="0"/>
              <a:buChar char="•"/>
            </a:pPr>
            <a:r>
              <a:rPr lang="en-US" sz="1200" dirty="0" smtClean="0"/>
              <a:t>Clearly </a:t>
            </a:r>
            <a:r>
              <a:rPr lang="en-US" sz="1200" dirty="0"/>
              <a:t>establish program strategy and objectives</a:t>
            </a:r>
          </a:p>
          <a:p>
            <a:pPr marL="174625" indent="-174625">
              <a:spcBef>
                <a:spcPct val="50000"/>
              </a:spcBef>
              <a:buFont typeface="Arial" pitchFamily="34" charset="0"/>
              <a:buChar char="•"/>
            </a:pPr>
            <a:r>
              <a:rPr lang="en-US" sz="1200" dirty="0" smtClean="0"/>
              <a:t>Establish </a:t>
            </a:r>
            <a:r>
              <a:rPr lang="en-US" sz="1200" dirty="0"/>
              <a:t>a tactical framework and approach - the “master schedule”</a:t>
            </a:r>
          </a:p>
          <a:p>
            <a:pPr marL="174625" indent="-174625">
              <a:spcBef>
                <a:spcPct val="50000"/>
              </a:spcBef>
              <a:buFont typeface="Arial" pitchFamily="34" charset="0"/>
              <a:buChar char="•"/>
            </a:pPr>
            <a:r>
              <a:rPr lang="en-US" sz="1200" dirty="0" smtClean="0"/>
              <a:t>Issue </a:t>
            </a:r>
            <a:r>
              <a:rPr lang="en-US" sz="1200" dirty="0"/>
              <a:t>appropriate guidance documents</a:t>
            </a:r>
          </a:p>
          <a:p>
            <a:pPr marL="174625" indent="-174625">
              <a:spcBef>
                <a:spcPct val="50000"/>
              </a:spcBef>
              <a:buFont typeface="Arial" pitchFamily="34" charset="0"/>
              <a:buChar char="•"/>
            </a:pPr>
            <a:r>
              <a:rPr lang="en-US" sz="1200" dirty="0" smtClean="0"/>
              <a:t>Use </a:t>
            </a:r>
            <a:r>
              <a:rPr lang="en-US" sz="1200" dirty="0"/>
              <a:t>computer aids to assist the process, not drive it</a:t>
            </a:r>
            <a:endParaRPr lang="en-US" sz="1400" dirty="0"/>
          </a:p>
        </p:txBody>
      </p:sp>
      <p:sp>
        <p:nvSpPr>
          <p:cNvPr id="19475" name="Text Box 19"/>
          <p:cNvSpPr txBox="1">
            <a:spLocks noChangeArrowheads="1"/>
          </p:cNvSpPr>
          <p:nvPr/>
        </p:nvSpPr>
        <p:spPr bwMode="auto">
          <a:xfrm>
            <a:off x="4953000" y="4114800"/>
            <a:ext cx="3124200" cy="1493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74625" indent="-174625">
              <a:spcBef>
                <a:spcPct val="50000"/>
              </a:spcBef>
              <a:buFont typeface="Arial" pitchFamily="34" charset="0"/>
              <a:buChar char="•"/>
            </a:pPr>
            <a:r>
              <a:rPr lang="en-US" sz="1200" dirty="0" smtClean="0"/>
              <a:t>Accept </a:t>
            </a:r>
            <a:r>
              <a:rPr lang="en-US" sz="1200" dirty="0"/>
              <a:t>change as a constant and mange it</a:t>
            </a:r>
          </a:p>
          <a:p>
            <a:pPr marL="174625" indent="-174625">
              <a:spcBef>
                <a:spcPct val="50000"/>
              </a:spcBef>
              <a:buFont typeface="Arial" pitchFamily="34" charset="0"/>
              <a:buChar char="•"/>
            </a:pPr>
            <a:r>
              <a:rPr lang="en-US" sz="1200" dirty="0" smtClean="0"/>
              <a:t>Establish </a:t>
            </a:r>
            <a:r>
              <a:rPr lang="en-US" sz="1200" dirty="0"/>
              <a:t>local approval limits for changes</a:t>
            </a:r>
          </a:p>
          <a:p>
            <a:pPr marL="174625" indent="-174625">
              <a:spcBef>
                <a:spcPct val="50000"/>
              </a:spcBef>
              <a:buFont typeface="Arial" pitchFamily="34" charset="0"/>
              <a:buChar char="•"/>
            </a:pPr>
            <a:r>
              <a:rPr lang="en-US" sz="1200" dirty="0" smtClean="0"/>
              <a:t>Use </a:t>
            </a:r>
            <a:r>
              <a:rPr lang="en-US" sz="1200" dirty="0"/>
              <a:t>a program model to assess change impacts</a:t>
            </a:r>
          </a:p>
          <a:p>
            <a:pPr marL="174625" indent="-174625">
              <a:spcBef>
                <a:spcPct val="50000"/>
              </a:spcBef>
              <a:buFont typeface="Arial" pitchFamily="34" charset="0"/>
              <a:buChar char="•"/>
            </a:pPr>
            <a:r>
              <a:rPr lang="en-US" sz="1200" dirty="0" smtClean="0"/>
              <a:t>Push </a:t>
            </a:r>
            <a:r>
              <a:rPr lang="en-US" sz="1200" dirty="0"/>
              <a:t>conflict resolution down in the organization</a:t>
            </a:r>
            <a:endParaRPr lang="en-US" sz="1400" dirty="0"/>
          </a:p>
        </p:txBody>
      </p:sp>
      <p:sp>
        <p:nvSpPr>
          <p:cNvPr id="19476" name="Text Box 20"/>
          <p:cNvSpPr txBox="1">
            <a:spLocks noChangeArrowheads="1"/>
          </p:cNvSpPr>
          <p:nvPr/>
        </p:nvSpPr>
        <p:spPr bwMode="auto">
          <a:xfrm>
            <a:off x="1143000" y="4114800"/>
            <a:ext cx="3124200" cy="158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74625" indent="-174625">
              <a:spcBef>
                <a:spcPct val="50000"/>
              </a:spcBef>
              <a:buFont typeface="Arial" pitchFamily="34" charset="0"/>
              <a:buChar char="•"/>
            </a:pPr>
            <a:r>
              <a:rPr lang="en-US" sz="1200" dirty="0" smtClean="0"/>
              <a:t>Define </a:t>
            </a:r>
            <a:r>
              <a:rPr lang="en-US" sz="1200" dirty="0"/>
              <a:t>the metrics for integration and individual projects/tasks</a:t>
            </a:r>
          </a:p>
          <a:p>
            <a:pPr marL="174625" indent="-174625">
              <a:spcBef>
                <a:spcPct val="50000"/>
              </a:spcBef>
              <a:buFont typeface="Arial" pitchFamily="34" charset="0"/>
              <a:buChar char="•"/>
            </a:pPr>
            <a:r>
              <a:rPr lang="en-US" sz="1200" dirty="0" smtClean="0"/>
              <a:t>Define </a:t>
            </a:r>
            <a:r>
              <a:rPr lang="en-US" sz="1200" dirty="0"/>
              <a:t>budgets for each task</a:t>
            </a:r>
          </a:p>
          <a:p>
            <a:pPr marL="174625" indent="-174625">
              <a:spcBef>
                <a:spcPct val="50000"/>
              </a:spcBef>
              <a:buFont typeface="Arial" pitchFamily="34" charset="0"/>
              <a:buChar char="•"/>
            </a:pPr>
            <a:r>
              <a:rPr lang="en-US" sz="1200" dirty="0" smtClean="0"/>
              <a:t>Determine </a:t>
            </a:r>
            <a:r>
              <a:rPr lang="en-US" sz="1200" dirty="0"/>
              <a:t>information needs and flows</a:t>
            </a:r>
          </a:p>
          <a:p>
            <a:pPr marL="174625" indent="-174625">
              <a:spcBef>
                <a:spcPct val="50000"/>
              </a:spcBef>
              <a:buFont typeface="Arial" pitchFamily="34" charset="0"/>
              <a:buChar char="•"/>
            </a:pPr>
            <a:r>
              <a:rPr lang="en-US" sz="1200" dirty="0" smtClean="0"/>
              <a:t>Report </a:t>
            </a:r>
            <a:r>
              <a:rPr lang="en-US" sz="1200" dirty="0"/>
              <a:t>status as a by-product only</a:t>
            </a:r>
          </a:p>
          <a:p>
            <a:pPr marL="174625" indent="-174625">
              <a:spcBef>
                <a:spcPct val="50000"/>
              </a:spcBef>
              <a:buFont typeface="Arial" pitchFamily="34" charset="0"/>
              <a:buChar char="•"/>
            </a:pPr>
            <a:r>
              <a:rPr lang="en-US" sz="1200" dirty="0" smtClean="0"/>
              <a:t>Communicate </a:t>
            </a:r>
            <a:r>
              <a:rPr lang="en-US" sz="1200" dirty="0"/>
              <a:t>regularly and often</a:t>
            </a:r>
            <a:endParaRPr lang="en-US" sz="1400" dirty="0"/>
          </a:p>
        </p:txBody>
      </p:sp>
      <p:sp>
        <p:nvSpPr>
          <p:cNvPr id="19477" name="Text Box 21"/>
          <p:cNvSpPr txBox="1">
            <a:spLocks noChangeArrowheads="1"/>
          </p:cNvSpPr>
          <p:nvPr/>
        </p:nvSpPr>
        <p:spPr bwMode="auto">
          <a:xfrm>
            <a:off x="4953000" y="1981200"/>
            <a:ext cx="31242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74625" indent="-174625">
              <a:spcBef>
                <a:spcPct val="50000"/>
              </a:spcBef>
              <a:buFont typeface="Arial" pitchFamily="34" charset="0"/>
              <a:buChar char="•"/>
            </a:pPr>
            <a:r>
              <a:rPr lang="en-US" sz="1200" dirty="0" smtClean="0"/>
              <a:t>Define </a:t>
            </a:r>
            <a:r>
              <a:rPr lang="en-US" sz="1200" dirty="0"/>
              <a:t>the types of resources needed (people, material, dollars, time)</a:t>
            </a:r>
          </a:p>
          <a:p>
            <a:pPr marL="174625" indent="-174625">
              <a:spcBef>
                <a:spcPct val="50000"/>
              </a:spcBef>
              <a:buFont typeface="Arial" pitchFamily="34" charset="0"/>
              <a:buChar char="•"/>
            </a:pPr>
            <a:r>
              <a:rPr lang="en-US" sz="1200" dirty="0" smtClean="0"/>
              <a:t>Define </a:t>
            </a:r>
            <a:r>
              <a:rPr lang="en-US" sz="1200" dirty="0"/>
              <a:t>the value of the resources (skill sets, alternate uses, time vs. dollars)</a:t>
            </a:r>
          </a:p>
          <a:p>
            <a:pPr marL="174625" indent="-174625">
              <a:spcBef>
                <a:spcPct val="50000"/>
              </a:spcBef>
              <a:buFont typeface="Arial" pitchFamily="34" charset="0"/>
              <a:buChar char="•"/>
            </a:pPr>
            <a:r>
              <a:rPr lang="en-US" sz="1200" dirty="0" smtClean="0"/>
              <a:t>Resolve </a:t>
            </a:r>
            <a:r>
              <a:rPr lang="en-US" sz="1200" dirty="0"/>
              <a:t>scarcities and other resource conflicts</a:t>
            </a:r>
          </a:p>
          <a:p>
            <a:pPr marL="174625" indent="-174625">
              <a:spcBef>
                <a:spcPct val="50000"/>
              </a:spcBef>
              <a:buFont typeface="Arial" pitchFamily="34" charset="0"/>
              <a:buChar char="•"/>
            </a:pPr>
            <a:r>
              <a:rPr lang="en-US" sz="1200" dirty="0"/>
              <a:t>Retain flexibility </a:t>
            </a:r>
            <a:endParaRPr lang="en-US" sz="1400" dirty="0"/>
          </a:p>
        </p:txBody>
      </p:sp>
      <p:sp>
        <p:nvSpPr>
          <p:cNvPr id="19478" name="Text Box 22"/>
          <p:cNvSpPr txBox="1">
            <a:spLocks noChangeArrowheads="1"/>
          </p:cNvSpPr>
          <p:nvPr/>
        </p:nvSpPr>
        <p:spPr bwMode="auto">
          <a:xfrm>
            <a:off x="6842125" y="117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19480" name="Text Box 24"/>
          <p:cNvSpPr txBox="1">
            <a:spLocks noChangeArrowheads="1"/>
          </p:cNvSpPr>
          <p:nvPr/>
        </p:nvSpPr>
        <p:spPr bwMode="auto">
          <a:xfrm>
            <a:off x="6613525" y="269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26" name="Rectangle 33"/>
          <p:cNvSpPr>
            <a:spLocks noChangeArrowheads="1"/>
          </p:cNvSpPr>
          <p:nvPr/>
        </p:nvSpPr>
        <p:spPr bwMode="auto">
          <a:xfrm>
            <a:off x="6553200" y="6019800"/>
            <a:ext cx="1981200" cy="396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7" name="Text Box 34"/>
          <p:cNvSpPr txBox="1">
            <a:spLocks noChangeArrowheads="1"/>
          </p:cNvSpPr>
          <p:nvPr/>
        </p:nvSpPr>
        <p:spPr bwMode="auto">
          <a:xfrm>
            <a:off x="6553200" y="6096000"/>
            <a:ext cx="1981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000" i="1" dirty="0" smtClean="0"/>
              <a:t>Transition Management</a:t>
            </a:r>
            <a:endParaRPr lang="en-US" sz="1000"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r>
              <a:rPr lang="en-US" dirty="0" smtClean="0"/>
              <a:t>Where does change fit?</a:t>
            </a:r>
          </a:p>
        </p:txBody>
      </p:sp>
      <p:sp>
        <p:nvSpPr>
          <p:cNvPr id="20482"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20483"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BE59C42-7026-4828-A25E-311F0F791224}" type="slidenum">
              <a:rPr lang="en-US" sz="1400">
                <a:solidFill>
                  <a:schemeClr val="bg2"/>
                </a:solidFill>
              </a:rPr>
              <a:pPr/>
              <a:t>17</a:t>
            </a:fld>
            <a:endParaRPr lang="en-US" sz="1400" dirty="0">
              <a:solidFill>
                <a:schemeClr val="bg2"/>
              </a:solidFill>
            </a:endParaRPr>
          </a:p>
        </p:txBody>
      </p:sp>
      <p:sp>
        <p:nvSpPr>
          <p:cNvPr id="20485" name="Text Box 3"/>
          <p:cNvSpPr txBox="1">
            <a:spLocks noChangeArrowheads="1"/>
          </p:cNvSpPr>
          <p:nvPr/>
        </p:nvSpPr>
        <p:spPr bwMode="auto">
          <a:xfrm>
            <a:off x="6613525" y="117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20487" name="Text Box 5"/>
          <p:cNvSpPr txBox="1">
            <a:spLocks noChangeArrowheads="1"/>
          </p:cNvSpPr>
          <p:nvPr/>
        </p:nvSpPr>
        <p:spPr bwMode="auto">
          <a:xfrm>
            <a:off x="6613525" y="269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20489" name="Text Box 7"/>
          <p:cNvSpPr txBox="1">
            <a:spLocks noChangeArrowheads="1"/>
          </p:cNvSpPr>
          <p:nvPr/>
        </p:nvSpPr>
        <p:spPr bwMode="auto">
          <a:xfrm>
            <a:off x="1143000" y="1744663"/>
            <a:ext cx="7467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A process to determine what to change and in what order is needed.</a:t>
            </a:r>
          </a:p>
        </p:txBody>
      </p:sp>
      <p:sp>
        <p:nvSpPr>
          <p:cNvPr id="20490" name="Rectangle 8"/>
          <p:cNvSpPr>
            <a:spLocks noChangeArrowheads="1"/>
          </p:cNvSpPr>
          <p:nvPr/>
        </p:nvSpPr>
        <p:spPr bwMode="auto">
          <a:xfrm>
            <a:off x="2438400" y="2209800"/>
            <a:ext cx="4572000" cy="27432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91" name="Line 9"/>
          <p:cNvSpPr>
            <a:spLocks noChangeShapeType="1"/>
          </p:cNvSpPr>
          <p:nvPr/>
        </p:nvSpPr>
        <p:spPr bwMode="auto">
          <a:xfrm>
            <a:off x="4724400" y="2209800"/>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92" name="Line 10"/>
          <p:cNvSpPr>
            <a:spLocks noChangeShapeType="1"/>
          </p:cNvSpPr>
          <p:nvPr/>
        </p:nvSpPr>
        <p:spPr bwMode="auto">
          <a:xfrm>
            <a:off x="2438400" y="3581400"/>
            <a:ext cx="4572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93" name="Line 11"/>
          <p:cNvSpPr>
            <a:spLocks noChangeShapeType="1"/>
          </p:cNvSpPr>
          <p:nvPr/>
        </p:nvSpPr>
        <p:spPr bwMode="auto">
          <a:xfrm>
            <a:off x="3124200" y="5181600"/>
            <a:ext cx="3200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94" name="Line 12"/>
          <p:cNvSpPr>
            <a:spLocks noChangeShapeType="1"/>
          </p:cNvSpPr>
          <p:nvPr/>
        </p:nvSpPr>
        <p:spPr bwMode="auto">
          <a:xfrm flipV="1">
            <a:off x="2057400" y="2590800"/>
            <a:ext cx="0" cy="1981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495" name="Text Box 13"/>
          <p:cNvSpPr txBox="1">
            <a:spLocks noChangeArrowheads="1"/>
          </p:cNvSpPr>
          <p:nvPr/>
        </p:nvSpPr>
        <p:spPr bwMode="auto">
          <a:xfrm>
            <a:off x="2514600" y="50292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dirty="0"/>
              <a:t>Low</a:t>
            </a:r>
            <a:endParaRPr lang="en-US" sz="1200" dirty="0"/>
          </a:p>
        </p:txBody>
      </p:sp>
      <p:sp>
        <p:nvSpPr>
          <p:cNvPr id="20496" name="Text Box 14"/>
          <p:cNvSpPr txBox="1">
            <a:spLocks noChangeArrowheads="1"/>
          </p:cNvSpPr>
          <p:nvPr/>
        </p:nvSpPr>
        <p:spPr bwMode="auto">
          <a:xfrm>
            <a:off x="1828800" y="2209800"/>
            <a:ext cx="609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dirty="0"/>
              <a:t>High</a:t>
            </a:r>
            <a:endParaRPr lang="en-US" sz="1200" dirty="0"/>
          </a:p>
        </p:txBody>
      </p:sp>
      <p:sp>
        <p:nvSpPr>
          <p:cNvPr id="20497" name="Text Box 15"/>
          <p:cNvSpPr txBox="1">
            <a:spLocks noChangeArrowheads="1"/>
          </p:cNvSpPr>
          <p:nvPr/>
        </p:nvSpPr>
        <p:spPr bwMode="auto">
          <a:xfrm>
            <a:off x="1828800" y="46482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dirty="0"/>
              <a:t>Low</a:t>
            </a:r>
            <a:endParaRPr lang="en-US" sz="1200" dirty="0"/>
          </a:p>
        </p:txBody>
      </p:sp>
      <p:sp>
        <p:nvSpPr>
          <p:cNvPr id="20498" name="Text Box 16"/>
          <p:cNvSpPr txBox="1">
            <a:spLocks noChangeArrowheads="1"/>
          </p:cNvSpPr>
          <p:nvPr/>
        </p:nvSpPr>
        <p:spPr bwMode="auto">
          <a:xfrm>
            <a:off x="6400800" y="5029200"/>
            <a:ext cx="609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dirty="0"/>
              <a:t>High</a:t>
            </a:r>
            <a:endParaRPr lang="en-US" sz="1200" dirty="0"/>
          </a:p>
        </p:txBody>
      </p:sp>
      <p:sp>
        <p:nvSpPr>
          <p:cNvPr id="20499" name="Text Box 17"/>
          <p:cNvSpPr txBox="1">
            <a:spLocks noChangeArrowheads="1"/>
          </p:cNvSpPr>
          <p:nvPr/>
        </p:nvSpPr>
        <p:spPr bwMode="auto">
          <a:xfrm>
            <a:off x="2514600" y="2619375"/>
            <a:ext cx="2133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600" b="1" dirty="0"/>
              <a:t>Sustain Integration and Development</a:t>
            </a:r>
          </a:p>
        </p:txBody>
      </p:sp>
      <p:sp>
        <p:nvSpPr>
          <p:cNvPr id="20500" name="Text Box 18"/>
          <p:cNvSpPr txBox="1">
            <a:spLocks noChangeArrowheads="1"/>
          </p:cNvSpPr>
          <p:nvPr/>
        </p:nvSpPr>
        <p:spPr bwMode="auto">
          <a:xfrm>
            <a:off x="4800600" y="3962400"/>
            <a:ext cx="2133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600" b="1" dirty="0"/>
              <a:t>Pursue Opportunistically</a:t>
            </a:r>
          </a:p>
        </p:txBody>
      </p:sp>
      <p:sp>
        <p:nvSpPr>
          <p:cNvPr id="20501" name="Text Box 19"/>
          <p:cNvSpPr txBox="1">
            <a:spLocks noChangeArrowheads="1"/>
          </p:cNvSpPr>
          <p:nvPr/>
        </p:nvSpPr>
        <p:spPr bwMode="auto">
          <a:xfrm>
            <a:off x="2514600" y="4038600"/>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600" b="1" dirty="0"/>
              <a:t>Delegate</a:t>
            </a:r>
          </a:p>
        </p:txBody>
      </p:sp>
      <p:sp>
        <p:nvSpPr>
          <p:cNvPr id="20502" name="Text Box 20"/>
          <p:cNvSpPr txBox="1">
            <a:spLocks noChangeArrowheads="1"/>
          </p:cNvSpPr>
          <p:nvPr/>
        </p:nvSpPr>
        <p:spPr bwMode="auto">
          <a:xfrm>
            <a:off x="4800600" y="2711450"/>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600" b="1" dirty="0"/>
              <a:t>Manage Transition</a:t>
            </a:r>
          </a:p>
        </p:txBody>
      </p:sp>
      <p:sp>
        <p:nvSpPr>
          <p:cNvPr id="20503" name="Text Box 21"/>
          <p:cNvSpPr txBox="1">
            <a:spLocks noChangeArrowheads="1"/>
          </p:cNvSpPr>
          <p:nvPr/>
        </p:nvSpPr>
        <p:spPr bwMode="auto">
          <a:xfrm>
            <a:off x="3657600" y="5334000"/>
            <a:ext cx="1905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600" b="1" dirty="0"/>
              <a:t>Ease of Execution</a:t>
            </a:r>
          </a:p>
        </p:txBody>
      </p:sp>
      <p:sp>
        <p:nvSpPr>
          <p:cNvPr id="20504" name="Text Box 22"/>
          <p:cNvSpPr txBox="1">
            <a:spLocks noChangeArrowheads="1"/>
          </p:cNvSpPr>
          <p:nvPr/>
        </p:nvSpPr>
        <p:spPr bwMode="auto">
          <a:xfrm rot="-5400000">
            <a:off x="432593" y="3323431"/>
            <a:ext cx="236378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600" b="1" dirty="0"/>
              <a:t>Financial Impact of Change</a:t>
            </a:r>
          </a:p>
        </p:txBody>
      </p:sp>
      <p:sp>
        <p:nvSpPr>
          <p:cNvPr id="25" name="Rectangle 33"/>
          <p:cNvSpPr>
            <a:spLocks noChangeArrowheads="1"/>
          </p:cNvSpPr>
          <p:nvPr/>
        </p:nvSpPr>
        <p:spPr bwMode="auto">
          <a:xfrm>
            <a:off x="6553200" y="6019800"/>
            <a:ext cx="1981200" cy="396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6" name="Text Box 34"/>
          <p:cNvSpPr txBox="1">
            <a:spLocks noChangeArrowheads="1"/>
          </p:cNvSpPr>
          <p:nvPr/>
        </p:nvSpPr>
        <p:spPr bwMode="auto">
          <a:xfrm>
            <a:off x="6553200" y="6096000"/>
            <a:ext cx="1981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000" i="1" dirty="0" smtClean="0"/>
              <a:t>Transition Management</a:t>
            </a:r>
            <a:endParaRPr lang="en-US" sz="1000"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r>
              <a:rPr lang="en-US" dirty="0" smtClean="0"/>
              <a:t>Guiding principles of change </a:t>
            </a:r>
          </a:p>
        </p:txBody>
      </p:sp>
      <p:sp>
        <p:nvSpPr>
          <p:cNvPr id="21506"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21507"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F94F604-E13D-4C29-A92C-A242F4BF52B3}" type="slidenum">
              <a:rPr lang="en-US" sz="1400">
                <a:solidFill>
                  <a:schemeClr val="bg2"/>
                </a:solidFill>
              </a:rPr>
              <a:pPr/>
              <a:t>18</a:t>
            </a:fld>
            <a:endParaRPr lang="en-US" sz="1400" dirty="0">
              <a:solidFill>
                <a:schemeClr val="bg2"/>
              </a:solidFill>
            </a:endParaRPr>
          </a:p>
        </p:txBody>
      </p:sp>
      <p:sp>
        <p:nvSpPr>
          <p:cNvPr id="21509" name="Rectangle 3"/>
          <p:cNvSpPr>
            <a:spLocks noChangeArrowheads="1"/>
          </p:cNvSpPr>
          <p:nvPr/>
        </p:nvSpPr>
        <p:spPr bwMode="auto">
          <a:xfrm>
            <a:off x="1143000" y="1752600"/>
            <a:ext cx="3048000" cy="198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1510" name="Rectangle 4"/>
          <p:cNvSpPr>
            <a:spLocks noChangeArrowheads="1"/>
          </p:cNvSpPr>
          <p:nvPr/>
        </p:nvSpPr>
        <p:spPr bwMode="auto">
          <a:xfrm>
            <a:off x="4953000" y="3886200"/>
            <a:ext cx="3048000" cy="198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1511" name="Rectangle 5"/>
          <p:cNvSpPr>
            <a:spLocks noChangeArrowheads="1"/>
          </p:cNvSpPr>
          <p:nvPr/>
        </p:nvSpPr>
        <p:spPr bwMode="auto">
          <a:xfrm>
            <a:off x="1143000" y="3886200"/>
            <a:ext cx="3048000" cy="1981200"/>
          </a:xfrm>
          <a:prstGeom prst="rect">
            <a:avLst/>
          </a:prstGeom>
          <a:solidFill>
            <a:schemeClr val="bg1"/>
          </a:solidFill>
          <a:ln w="9525">
            <a:solidFill>
              <a:schemeClr val="tx1"/>
            </a:solidFill>
            <a:miter lim="800000"/>
            <a:headEnd/>
            <a:tailEnd/>
          </a:ln>
          <a:effectLst/>
          <a:extLst/>
        </p:spPr>
        <p:txBody>
          <a:bodyPr wrap="none" anchor="ctr"/>
          <a:lstStyle/>
          <a:p>
            <a:endParaRPr lang="en-US" dirty="0"/>
          </a:p>
        </p:txBody>
      </p:sp>
      <p:sp>
        <p:nvSpPr>
          <p:cNvPr id="21512" name="Rectangle 6"/>
          <p:cNvSpPr>
            <a:spLocks noChangeArrowheads="1"/>
          </p:cNvSpPr>
          <p:nvPr/>
        </p:nvSpPr>
        <p:spPr bwMode="auto">
          <a:xfrm>
            <a:off x="4953000" y="1752600"/>
            <a:ext cx="3048000" cy="1981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1513" name="Text Box 7"/>
          <p:cNvSpPr txBox="1">
            <a:spLocks noChangeArrowheads="1"/>
          </p:cNvSpPr>
          <p:nvPr/>
        </p:nvSpPr>
        <p:spPr bwMode="auto">
          <a:xfrm>
            <a:off x="6842125" y="117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21516" name="Rectangle 10"/>
          <p:cNvSpPr>
            <a:spLocks noChangeArrowheads="1"/>
          </p:cNvSpPr>
          <p:nvPr/>
        </p:nvSpPr>
        <p:spPr bwMode="auto">
          <a:xfrm>
            <a:off x="1143000" y="1752600"/>
            <a:ext cx="30480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1517" name="Rectangle 11"/>
          <p:cNvSpPr>
            <a:spLocks noChangeArrowheads="1"/>
          </p:cNvSpPr>
          <p:nvPr/>
        </p:nvSpPr>
        <p:spPr bwMode="auto">
          <a:xfrm>
            <a:off x="1143000" y="3886200"/>
            <a:ext cx="30480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1518" name="Rectangle 12"/>
          <p:cNvSpPr>
            <a:spLocks noChangeArrowheads="1"/>
          </p:cNvSpPr>
          <p:nvPr/>
        </p:nvSpPr>
        <p:spPr bwMode="auto">
          <a:xfrm>
            <a:off x="4953000" y="3886200"/>
            <a:ext cx="30480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1519" name="Rectangle 13"/>
          <p:cNvSpPr>
            <a:spLocks noChangeArrowheads="1"/>
          </p:cNvSpPr>
          <p:nvPr/>
        </p:nvSpPr>
        <p:spPr bwMode="auto">
          <a:xfrm>
            <a:off x="4953000" y="1752600"/>
            <a:ext cx="30480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1520" name="Text Box 14"/>
          <p:cNvSpPr txBox="1">
            <a:spLocks noChangeArrowheads="1"/>
          </p:cNvSpPr>
          <p:nvPr/>
        </p:nvSpPr>
        <p:spPr bwMode="auto">
          <a:xfrm>
            <a:off x="1295400" y="1701801"/>
            <a:ext cx="2667000" cy="32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110000"/>
              </a:lnSpc>
              <a:spcBef>
                <a:spcPct val="50000"/>
              </a:spcBef>
            </a:pPr>
            <a:r>
              <a:rPr lang="en-US" sz="1400" b="1" dirty="0"/>
              <a:t>Customers</a:t>
            </a:r>
            <a:endParaRPr lang="en-US" sz="1200" b="1" dirty="0"/>
          </a:p>
        </p:txBody>
      </p:sp>
      <p:sp>
        <p:nvSpPr>
          <p:cNvPr id="21521" name="Text Box 15"/>
          <p:cNvSpPr txBox="1">
            <a:spLocks noChangeArrowheads="1"/>
          </p:cNvSpPr>
          <p:nvPr/>
        </p:nvSpPr>
        <p:spPr bwMode="auto">
          <a:xfrm>
            <a:off x="1295400" y="3848629"/>
            <a:ext cx="266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400" b="1" dirty="0"/>
              <a:t>Processes</a:t>
            </a:r>
            <a:endParaRPr lang="en-US" sz="1200" b="1" dirty="0"/>
          </a:p>
        </p:txBody>
      </p:sp>
      <p:sp>
        <p:nvSpPr>
          <p:cNvPr id="21522" name="Text Box 16"/>
          <p:cNvSpPr txBox="1">
            <a:spLocks noChangeArrowheads="1"/>
          </p:cNvSpPr>
          <p:nvPr/>
        </p:nvSpPr>
        <p:spPr bwMode="auto">
          <a:xfrm>
            <a:off x="5181600" y="3848629"/>
            <a:ext cx="2667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400" b="1" dirty="0"/>
              <a:t>People</a:t>
            </a:r>
            <a:endParaRPr lang="en-US" sz="1200" b="1" dirty="0"/>
          </a:p>
        </p:txBody>
      </p:sp>
      <p:sp>
        <p:nvSpPr>
          <p:cNvPr id="21523" name="Text Box 17"/>
          <p:cNvSpPr txBox="1">
            <a:spLocks noChangeArrowheads="1"/>
          </p:cNvSpPr>
          <p:nvPr/>
        </p:nvSpPr>
        <p:spPr bwMode="auto">
          <a:xfrm>
            <a:off x="5181600" y="1701801"/>
            <a:ext cx="2667000" cy="32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110000"/>
              </a:lnSpc>
              <a:spcBef>
                <a:spcPct val="50000"/>
              </a:spcBef>
            </a:pPr>
            <a:r>
              <a:rPr lang="en-US" sz="1400" b="1" dirty="0"/>
              <a:t>Strategy</a:t>
            </a:r>
            <a:endParaRPr lang="en-US" sz="1200" b="1" dirty="0"/>
          </a:p>
        </p:txBody>
      </p:sp>
      <p:sp>
        <p:nvSpPr>
          <p:cNvPr id="21524" name="Text Box 18"/>
          <p:cNvSpPr txBox="1">
            <a:spLocks noChangeArrowheads="1"/>
          </p:cNvSpPr>
          <p:nvPr/>
        </p:nvSpPr>
        <p:spPr bwMode="auto">
          <a:xfrm>
            <a:off x="1295400" y="1981200"/>
            <a:ext cx="2743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200" b="1" i="1" dirty="0"/>
              <a:t>Increase value to customers</a:t>
            </a:r>
          </a:p>
        </p:txBody>
      </p:sp>
      <p:sp>
        <p:nvSpPr>
          <p:cNvPr id="21525" name="Text Box 19"/>
          <p:cNvSpPr txBox="1">
            <a:spLocks noChangeArrowheads="1"/>
          </p:cNvSpPr>
          <p:nvPr/>
        </p:nvSpPr>
        <p:spPr bwMode="auto">
          <a:xfrm>
            <a:off x="5105400" y="41910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200" b="1" i="1" dirty="0"/>
              <a:t>The human side of mergers is of paramount importance</a:t>
            </a:r>
          </a:p>
        </p:txBody>
      </p:sp>
      <p:sp>
        <p:nvSpPr>
          <p:cNvPr id="21526" name="Text Box 20"/>
          <p:cNvSpPr txBox="1">
            <a:spLocks noChangeArrowheads="1"/>
          </p:cNvSpPr>
          <p:nvPr/>
        </p:nvSpPr>
        <p:spPr bwMode="auto">
          <a:xfrm>
            <a:off x="1295400" y="41910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200" b="1" i="1" dirty="0"/>
              <a:t>Mergers create opportunities for fundamental reengineering</a:t>
            </a:r>
          </a:p>
        </p:txBody>
      </p:sp>
      <p:sp>
        <p:nvSpPr>
          <p:cNvPr id="21527" name="Text Box 21"/>
          <p:cNvSpPr txBox="1">
            <a:spLocks noChangeArrowheads="1"/>
          </p:cNvSpPr>
          <p:nvPr/>
        </p:nvSpPr>
        <p:spPr bwMode="auto">
          <a:xfrm>
            <a:off x="5105400" y="19812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200" b="1" i="1" dirty="0"/>
              <a:t>Improve the chances of strategic options being recognized when presented</a:t>
            </a:r>
          </a:p>
        </p:txBody>
      </p:sp>
      <p:sp>
        <p:nvSpPr>
          <p:cNvPr id="21528" name="Text Box 22"/>
          <p:cNvSpPr txBox="1">
            <a:spLocks noChangeArrowheads="1"/>
          </p:cNvSpPr>
          <p:nvPr/>
        </p:nvSpPr>
        <p:spPr bwMode="auto">
          <a:xfrm>
            <a:off x="1219200" y="2362200"/>
            <a:ext cx="3048000" cy="164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12713" indent="-112713">
              <a:spcBef>
                <a:spcPct val="50000"/>
              </a:spcBef>
              <a:buFontTx/>
              <a:buChar char="•"/>
            </a:pPr>
            <a:r>
              <a:rPr lang="en-US" sz="1000" dirty="0" smtClean="0"/>
              <a:t>Discuss </a:t>
            </a:r>
            <a:r>
              <a:rPr lang="en-US" sz="1000" dirty="0"/>
              <a:t>reasons and pros/cons of merger openly</a:t>
            </a:r>
          </a:p>
          <a:p>
            <a:pPr marL="112713" indent="-112713">
              <a:spcBef>
                <a:spcPct val="50000"/>
              </a:spcBef>
              <a:buFontTx/>
              <a:buChar char="•"/>
            </a:pPr>
            <a:r>
              <a:rPr lang="en-US" sz="1000" dirty="0" smtClean="0"/>
              <a:t>Take </a:t>
            </a:r>
            <a:r>
              <a:rPr lang="en-US" sz="1000" dirty="0"/>
              <a:t>time out to value customer bases of all segments of the company</a:t>
            </a:r>
          </a:p>
          <a:p>
            <a:pPr marL="112713" indent="-112713">
              <a:spcBef>
                <a:spcPct val="50000"/>
              </a:spcBef>
              <a:buFontTx/>
              <a:buChar char="•"/>
            </a:pPr>
            <a:r>
              <a:rPr lang="en-US" sz="1000" dirty="0" smtClean="0"/>
              <a:t>Identify </a:t>
            </a:r>
            <a:r>
              <a:rPr lang="en-US" sz="1000" dirty="0"/>
              <a:t>and build on potential new values the merger may bring out for customer segments</a:t>
            </a:r>
          </a:p>
          <a:p>
            <a:pPr marL="112713" indent="-112713">
              <a:spcBef>
                <a:spcPct val="50000"/>
              </a:spcBef>
              <a:buFontTx/>
              <a:buChar char="•"/>
            </a:pPr>
            <a:r>
              <a:rPr lang="en-US" sz="1000" dirty="0"/>
              <a:t>Evolve communications as needed to address new identity and value proposition</a:t>
            </a:r>
          </a:p>
          <a:p>
            <a:pPr>
              <a:spcBef>
                <a:spcPct val="50000"/>
              </a:spcBef>
              <a:buFontTx/>
              <a:buChar char="•"/>
            </a:pPr>
            <a:endParaRPr lang="en-US" sz="1000" dirty="0"/>
          </a:p>
        </p:txBody>
      </p:sp>
      <p:sp>
        <p:nvSpPr>
          <p:cNvPr id="21529" name="Text Box 23"/>
          <p:cNvSpPr txBox="1">
            <a:spLocks noChangeArrowheads="1"/>
          </p:cNvSpPr>
          <p:nvPr/>
        </p:nvSpPr>
        <p:spPr bwMode="auto">
          <a:xfrm>
            <a:off x="5029200" y="2362200"/>
            <a:ext cx="3048000" cy="127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12713" indent="-112713">
              <a:spcBef>
                <a:spcPct val="50000"/>
              </a:spcBef>
              <a:buFontTx/>
              <a:buChar char="•"/>
            </a:pPr>
            <a:r>
              <a:rPr lang="en-US" sz="1000" dirty="0" smtClean="0"/>
              <a:t>Use </a:t>
            </a:r>
            <a:r>
              <a:rPr lang="en-US" sz="1000" dirty="0"/>
              <a:t>early tasks to create and grow commitment to vision and strategy</a:t>
            </a:r>
          </a:p>
          <a:p>
            <a:pPr marL="112713" indent="-112713">
              <a:spcBef>
                <a:spcPct val="50000"/>
              </a:spcBef>
              <a:buFontTx/>
              <a:buChar char="•"/>
            </a:pPr>
            <a:r>
              <a:rPr lang="en-US" sz="1000" dirty="0" smtClean="0"/>
              <a:t>Revisit </a:t>
            </a:r>
            <a:r>
              <a:rPr lang="en-US" sz="1000" dirty="0"/>
              <a:t>the vision often and change as needed</a:t>
            </a:r>
          </a:p>
          <a:p>
            <a:pPr marL="112713" indent="-112713">
              <a:spcBef>
                <a:spcPct val="50000"/>
              </a:spcBef>
              <a:buFontTx/>
              <a:buChar char="•"/>
            </a:pPr>
            <a:r>
              <a:rPr lang="en-US" sz="1000" dirty="0" smtClean="0"/>
              <a:t>Tie </a:t>
            </a:r>
            <a:r>
              <a:rPr lang="en-US" sz="1000" dirty="0"/>
              <a:t>reward/recognition to peoples’ drive to implement</a:t>
            </a:r>
          </a:p>
          <a:p>
            <a:pPr marL="112713" indent="-112713">
              <a:spcBef>
                <a:spcPct val="50000"/>
              </a:spcBef>
              <a:buFontTx/>
              <a:buChar char="•"/>
            </a:pPr>
            <a:r>
              <a:rPr lang="en-US" sz="1000" dirty="0" smtClean="0"/>
              <a:t>Be </a:t>
            </a:r>
            <a:r>
              <a:rPr lang="en-US" sz="1000" dirty="0"/>
              <a:t>patient; support failure if objectives are </a:t>
            </a:r>
            <a:r>
              <a:rPr lang="en-US" sz="1000" dirty="0" smtClean="0"/>
              <a:t>valid</a:t>
            </a:r>
            <a:endParaRPr lang="en-US" sz="1000" dirty="0"/>
          </a:p>
        </p:txBody>
      </p:sp>
      <p:sp>
        <p:nvSpPr>
          <p:cNvPr id="21530" name="Text Box 24"/>
          <p:cNvSpPr txBox="1">
            <a:spLocks noChangeArrowheads="1"/>
          </p:cNvSpPr>
          <p:nvPr/>
        </p:nvSpPr>
        <p:spPr bwMode="auto">
          <a:xfrm>
            <a:off x="5029200" y="4602163"/>
            <a:ext cx="3048000" cy="1265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12713" indent="-112713">
              <a:spcBef>
                <a:spcPct val="50000"/>
              </a:spcBef>
              <a:buFontTx/>
              <a:buChar char="•"/>
            </a:pPr>
            <a:r>
              <a:rPr lang="en-US" sz="1000" dirty="0" smtClean="0"/>
              <a:t>Communicate </a:t>
            </a:r>
            <a:r>
              <a:rPr lang="en-US" sz="1000" dirty="0"/>
              <a:t>goals and objectives throughout the organization</a:t>
            </a:r>
          </a:p>
          <a:p>
            <a:pPr marL="112713" indent="-112713">
              <a:spcBef>
                <a:spcPct val="50000"/>
              </a:spcBef>
              <a:buFontTx/>
              <a:buChar char="•"/>
            </a:pPr>
            <a:r>
              <a:rPr lang="en-US" sz="1000" dirty="0" smtClean="0"/>
              <a:t>Identify </a:t>
            </a:r>
            <a:r>
              <a:rPr lang="en-US" sz="1000" dirty="0"/>
              <a:t>the new organization structure early; establish individuals’ placement in it</a:t>
            </a:r>
          </a:p>
          <a:p>
            <a:pPr marL="112713" indent="-112713">
              <a:spcBef>
                <a:spcPct val="50000"/>
              </a:spcBef>
              <a:buFontTx/>
              <a:buChar char="•"/>
            </a:pPr>
            <a:r>
              <a:rPr lang="en-US" sz="1000" dirty="0" smtClean="0"/>
              <a:t>Merge </a:t>
            </a:r>
            <a:r>
              <a:rPr lang="en-US" sz="1000" dirty="0"/>
              <a:t>human resources functions quickly</a:t>
            </a:r>
          </a:p>
          <a:p>
            <a:pPr marL="112713" indent="-112713">
              <a:spcBef>
                <a:spcPct val="50000"/>
              </a:spcBef>
              <a:buFontTx/>
              <a:buChar char="•"/>
            </a:pPr>
            <a:r>
              <a:rPr lang="en-US" sz="1000" dirty="0" smtClean="0"/>
              <a:t>Focus </a:t>
            </a:r>
            <a:r>
              <a:rPr lang="en-US" sz="1000" dirty="0"/>
              <a:t>of performance within the new organization</a:t>
            </a:r>
          </a:p>
        </p:txBody>
      </p:sp>
      <p:sp>
        <p:nvSpPr>
          <p:cNvPr id="21531" name="Text Box 25"/>
          <p:cNvSpPr txBox="1">
            <a:spLocks noChangeArrowheads="1"/>
          </p:cNvSpPr>
          <p:nvPr/>
        </p:nvSpPr>
        <p:spPr bwMode="auto">
          <a:xfrm>
            <a:off x="1219200" y="4602163"/>
            <a:ext cx="3048000" cy="1265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12713" indent="-112713">
              <a:spcBef>
                <a:spcPct val="50000"/>
              </a:spcBef>
              <a:buFontTx/>
              <a:buChar char="•"/>
            </a:pPr>
            <a:r>
              <a:rPr lang="en-US" sz="1000" dirty="0" smtClean="0"/>
              <a:t>Manage </a:t>
            </a:r>
            <a:r>
              <a:rPr lang="en-US" sz="1000" dirty="0"/>
              <a:t>the controlled crisis environment to stimulate out of the box thinking</a:t>
            </a:r>
          </a:p>
          <a:p>
            <a:pPr marL="112713" indent="-112713">
              <a:spcBef>
                <a:spcPct val="50000"/>
              </a:spcBef>
              <a:buFontTx/>
              <a:buChar char="•"/>
            </a:pPr>
            <a:r>
              <a:rPr lang="en-US" sz="1000" dirty="0" smtClean="0"/>
              <a:t>Capitalize </a:t>
            </a:r>
            <a:r>
              <a:rPr lang="en-US" sz="1000" dirty="0"/>
              <a:t>on new ideas from each company</a:t>
            </a:r>
          </a:p>
          <a:p>
            <a:pPr marL="112713" indent="-112713">
              <a:spcBef>
                <a:spcPct val="50000"/>
              </a:spcBef>
              <a:buFontTx/>
              <a:buChar char="•"/>
            </a:pPr>
            <a:r>
              <a:rPr lang="en-US" sz="1000" dirty="0" smtClean="0"/>
              <a:t>Create </a:t>
            </a:r>
            <a:r>
              <a:rPr lang="en-US" sz="1000" dirty="0"/>
              <a:t>a level playing field and eliminate us versus them mentality</a:t>
            </a:r>
          </a:p>
          <a:p>
            <a:pPr marL="112713" indent="-112713">
              <a:spcBef>
                <a:spcPct val="50000"/>
              </a:spcBef>
              <a:buFontTx/>
              <a:buChar char="•"/>
            </a:pPr>
            <a:r>
              <a:rPr lang="en-US" sz="1000" dirty="0" smtClean="0"/>
              <a:t>Leverage </a:t>
            </a:r>
            <a:r>
              <a:rPr lang="en-US" sz="1000" dirty="0"/>
              <a:t>cross-functional teams to correct problems</a:t>
            </a:r>
          </a:p>
        </p:txBody>
      </p:sp>
      <p:sp>
        <p:nvSpPr>
          <p:cNvPr id="28" name="Rectangle 33"/>
          <p:cNvSpPr>
            <a:spLocks noChangeArrowheads="1"/>
          </p:cNvSpPr>
          <p:nvPr/>
        </p:nvSpPr>
        <p:spPr bwMode="auto">
          <a:xfrm>
            <a:off x="6553200" y="6019800"/>
            <a:ext cx="1981200" cy="396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9" name="Text Box 34"/>
          <p:cNvSpPr txBox="1">
            <a:spLocks noChangeArrowheads="1"/>
          </p:cNvSpPr>
          <p:nvPr/>
        </p:nvSpPr>
        <p:spPr bwMode="auto">
          <a:xfrm>
            <a:off x="6553200" y="6096000"/>
            <a:ext cx="1981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000" i="1" dirty="0" smtClean="0"/>
              <a:t>Transition Management</a:t>
            </a:r>
            <a:endParaRPr lang="en-US" sz="10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r>
              <a:rPr lang="en-US" dirty="0" smtClean="0"/>
              <a:t>A plan for post-merger integration</a:t>
            </a:r>
          </a:p>
        </p:txBody>
      </p:sp>
      <p:sp>
        <p:nvSpPr>
          <p:cNvPr id="4098"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4099"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C048E80-0520-4C3A-8D5B-9740D4D2E7D0}" type="slidenum">
              <a:rPr lang="en-US" sz="1400">
                <a:solidFill>
                  <a:schemeClr val="bg2"/>
                </a:solidFill>
              </a:rPr>
              <a:pPr/>
              <a:t>1</a:t>
            </a:fld>
            <a:endParaRPr lang="en-US" sz="1400" dirty="0">
              <a:solidFill>
                <a:schemeClr val="bg2"/>
              </a:solidFill>
            </a:endParaRPr>
          </a:p>
        </p:txBody>
      </p:sp>
      <p:sp>
        <p:nvSpPr>
          <p:cNvPr id="4101" name="Text Box 3"/>
          <p:cNvSpPr txBox="1">
            <a:spLocks noChangeArrowheads="1"/>
          </p:cNvSpPr>
          <p:nvPr/>
        </p:nvSpPr>
        <p:spPr bwMode="auto">
          <a:xfrm>
            <a:off x="990600" y="1752600"/>
            <a:ext cx="7772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Our experience in corporate integration indicates that there are four imperatives for success:</a:t>
            </a:r>
          </a:p>
        </p:txBody>
      </p:sp>
      <p:grpSp>
        <p:nvGrpSpPr>
          <p:cNvPr id="4102" name="Group 16"/>
          <p:cNvGrpSpPr>
            <a:grpSpLocks/>
          </p:cNvGrpSpPr>
          <p:nvPr/>
        </p:nvGrpSpPr>
        <p:grpSpPr bwMode="auto">
          <a:xfrm>
            <a:off x="1524000" y="2514600"/>
            <a:ext cx="6172200" cy="685800"/>
            <a:chOff x="1056" y="3360"/>
            <a:chExt cx="3888" cy="432"/>
          </a:xfrm>
        </p:grpSpPr>
        <p:sp>
          <p:nvSpPr>
            <p:cNvPr id="4112" name="AutoShape 7"/>
            <p:cNvSpPr>
              <a:spLocks noChangeArrowheads="1"/>
            </p:cNvSpPr>
            <p:nvPr/>
          </p:nvSpPr>
          <p:spPr bwMode="auto">
            <a:xfrm>
              <a:off x="1056" y="3360"/>
              <a:ext cx="3888" cy="432"/>
            </a:xfrm>
            <a:prstGeom prst="leftRightArrow">
              <a:avLst>
                <a:gd name="adj1" fmla="val 50000"/>
                <a:gd name="adj2" fmla="val 18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13" name="Text Box 12"/>
            <p:cNvSpPr txBox="1">
              <a:spLocks noChangeArrowheads="1"/>
            </p:cNvSpPr>
            <p:nvPr/>
          </p:nvSpPr>
          <p:spPr bwMode="auto">
            <a:xfrm>
              <a:off x="1824" y="3504"/>
              <a:ext cx="2352" cy="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80000"/>
                </a:lnSpc>
                <a:spcBef>
                  <a:spcPct val="50000"/>
                </a:spcBef>
              </a:pPr>
              <a:r>
                <a:rPr lang="en-US" sz="1400" b="1" dirty="0"/>
                <a:t>1. Communication: </a:t>
              </a:r>
              <a:r>
                <a:rPr lang="en-US" sz="1400" dirty="0"/>
                <a:t>Clear and consistent</a:t>
              </a:r>
              <a:endParaRPr lang="en-US" sz="1400" b="1" dirty="0"/>
            </a:p>
          </p:txBody>
        </p:sp>
      </p:grpSp>
      <p:sp>
        <p:nvSpPr>
          <p:cNvPr id="4103" name="Oval 4"/>
          <p:cNvSpPr>
            <a:spLocks noChangeArrowheads="1"/>
          </p:cNvSpPr>
          <p:nvPr/>
        </p:nvSpPr>
        <p:spPr bwMode="auto">
          <a:xfrm>
            <a:off x="1676400" y="3429000"/>
            <a:ext cx="2362200" cy="1143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4" name="Oval 5"/>
          <p:cNvSpPr>
            <a:spLocks noChangeArrowheads="1"/>
          </p:cNvSpPr>
          <p:nvPr/>
        </p:nvSpPr>
        <p:spPr bwMode="auto">
          <a:xfrm>
            <a:off x="3505200" y="4724400"/>
            <a:ext cx="2362200" cy="1143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5" name="Oval 6"/>
          <p:cNvSpPr>
            <a:spLocks noChangeArrowheads="1"/>
          </p:cNvSpPr>
          <p:nvPr/>
        </p:nvSpPr>
        <p:spPr bwMode="auto">
          <a:xfrm>
            <a:off x="5181600" y="3429000"/>
            <a:ext cx="2362200" cy="1143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06" name="Text Box 8"/>
          <p:cNvSpPr txBox="1">
            <a:spLocks noChangeArrowheads="1"/>
          </p:cNvSpPr>
          <p:nvPr/>
        </p:nvSpPr>
        <p:spPr bwMode="auto">
          <a:xfrm>
            <a:off x="1828800" y="3657600"/>
            <a:ext cx="2057400"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80000"/>
              </a:lnSpc>
              <a:spcBef>
                <a:spcPct val="50000"/>
              </a:spcBef>
            </a:pPr>
            <a:r>
              <a:rPr lang="en-US" sz="1400" b="1" dirty="0"/>
              <a:t>2. Ambitious Vision</a:t>
            </a:r>
          </a:p>
          <a:p>
            <a:pPr algn="ctr">
              <a:lnSpc>
                <a:spcPct val="80000"/>
              </a:lnSpc>
              <a:spcBef>
                <a:spcPct val="50000"/>
              </a:spcBef>
            </a:pPr>
            <a:r>
              <a:rPr lang="en-US" sz="1400" dirty="0"/>
              <a:t>Agree on vision and identify path to long-term value</a:t>
            </a:r>
            <a:endParaRPr lang="en-US" sz="1400" b="1" dirty="0"/>
          </a:p>
        </p:txBody>
      </p:sp>
      <p:sp>
        <p:nvSpPr>
          <p:cNvPr id="4107" name="Text Box 9"/>
          <p:cNvSpPr txBox="1">
            <a:spLocks noChangeArrowheads="1"/>
          </p:cNvSpPr>
          <p:nvPr/>
        </p:nvSpPr>
        <p:spPr bwMode="auto">
          <a:xfrm>
            <a:off x="3657600" y="5008563"/>
            <a:ext cx="22098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80000"/>
              </a:lnSpc>
              <a:spcBef>
                <a:spcPct val="50000"/>
              </a:spcBef>
            </a:pPr>
            <a:r>
              <a:rPr lang="en-US" sz="1400" b="1" dirty="0"/>
              <a:t>4. Fast/Focused Transition</a:t>
            </a:r>
          </a:p>
          <a:p>
            <a:pPr algn="ctr">
              <a:lnSpc>
                <a:spcPct val="80000"/>
              </a:lnSpc>
              <a:spcBef>
                <a:spcPct val="50000"/>
              </a:spcBef>
            </a:pPr>
            <a:r>
              <a:rPr lang="en-US" sz="1400" dirty="0"/>
              <a:t>Prioritize opportunities and change requirements</a:t>
            </a:r>
            <a:endParaRPr lang="en-US" sz="1400" b="1" dirty="0"/>
          </a:p>
        </p:txBody>
      </p:sp>
      <p:sp>
        <p:nvSpPr>
          <p:cNvPr id="4108" name="Text Box 10"/>
          <p:cNvSpPr txBox="1">
            <a:spLocks noChangeArrowheads="1"/>
          </p:cNvSpPr>
          <p:nvPr/>
        </p:nvSpPr>
        <p:spPr bwMode="auto">
          <a:xfrm>
            <a:off x="5334000" y="3657600"/>
            <a:ext cx="2057400"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80000"/>
              </a:lnSpc>
              <a:spcBef>
                <a:spcPct val="50000"/>
              </a:spcBef>
            </a:pPr>
            <a:r>
              <a:rPr lang="en-US" sz="1400" b="1" dirty="0"/>
              <a:t>3. Effective Alignment</a:t>
            </a:r>
          </a:p>
          <a:p>
            <a:pPr algn="ctr">
              <a:lnSpc>
                <a:spcPct val="80000"/>
              </a:lnSpc>
              <a:spcBef>
                <a:spcPct val="50000"/>
              </a:spcBef>
            </a:pPr>
            <a:r>
              <a:rPr lang="en-US" sz="1400" dirty="0"/>
              <a:t>Integrate structure, process, systems, and culture change</a:t>
            </a:r>
            <a:endParaRPr lang="en-US" sz="1400" b="1" dirty="0"/>
          </a:p>
        </p:txBody>
      </p:sp>
      <p:sp>
        <p:nvSpPr>
          <p:cNvPr id="4109" name="Line 13"/>
          <p:cNvSpPr>
            <a:spLocks noChangeShapeType="1"/>
          </p:cNvSpPr>
          <p:nvPr/>
        </p:nvSpPr>
        <p:spPr bwMode="auto">
          <a:xfrm>
            <a:off x="4114800" y="3962400"/>
            <a:ext cx="990600"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10" name="Line 14"/>
          <p:cNvSpPr>
            <a:spLocks noChangeShapeType="1"/>
          </p:cNvSpPr>
          <p:nvPr/>
        </p:nvSpPr>
        <p:spPr bwMode="auto">
          <a:xfrm>
            <a:off x="3124200" y="4572000"/>
            <a:ext cx="60960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111" name="Line 15"/>
          <p:cNvSpPr>
            <a:spLocks noChangeShapeType="1"/>
          </p:cNvSpPr>
          <p:nvPr/>
        </p:nvSpPr>
        <p:spPr bwMode="auto">
          <a:xfrm flipH="1">
            <a:off x="5562600" y="4572000"/>
            <a:ext cx="53340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r>
              <a:rPr lang="en-US" dirty="0" smtClean="0"/>
              <a:t>Parallel activities </a:t>
            </a:r>
          </a:p>
        </p:txBody>
      </p:sp>
      <p:sp>
        <p:nvSpPr>
          <p:cNvPr id="22530"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22531"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7057193-BFE4-4E45-8765-D60ACBEF5A15}" type="slidenum">
              <a:rPr lang="en-US" sz="1400">
                <a:solidFill>
                  <a:schemeClr val="bg2"/>
                </a:solidFill>
              </a:rPr>
              <a:pPr/>
              <a:t>19</a:t>
            </a:fld>
            <a:endParaRPr lang="en-US" sz="1400" dirty="0">
              <a:solidFill>
                <a:schemeClr val="bg2"/>
              </a:solidFill>
            </a:endParaRPr>
          </a:p>
        </p:txBody>
      </p:sp>
      <p:sp>
        <p:nvSpPr>
          <p:cNvPr id="22533" name="Rectangle 3"/>
          <p:cNvSpPr>
            <a:spLocks noChangeArrowheads="1"/>
          </p:cNvSpPr>
          <p:nvPr/>
        </p:nvSpPr>
        <p:spPr bwMode="auto">
          <a:xfrm>
            <a:off x="1295400" y="2209800"/>
            <a:ext cx="3048000" cy="3733800"/>
          </a:xfrm>
          <a:prstGeom prst="rect">
            <a:avLst/>
          </a:prstGeom>
          <a:solidFill>
            <a:schemeClr val="bg1"/>
          </a:solidFill>
          <a:ln w="9525">
            <a:solidFill>
              <a:schemeClr val="tx1"/>
            </a:solidFill>
            <a:miter lim="800000"/>
            <a:headEnd/>
            <a:tailEnd/>
          </a:ln>
          <a:effectLst/>
          <a:extLst/>
        </p:spPr>
        <p:txBody>
          <a:bodyPr wrap="none" anchor="ctr"/>
          <a:lstStyle/>
          <a:p>
            <a:endParaRPr lang="en-US" dirty="0"/>
          </a:p>
        </p:txBody>
      </p:sp>
      <p:sp>
        <p:nvSpPr>
          <p:cNvPr id="22534" name="Rectangle 6"/>
          <p:cNvSpPr>
            <a:spLocks noChangeArrowheads="1"/>
          </p:cNvSpPr>
          <p:nvPr/>
        </p:nvSpPr>
        <p:spPr bwMode="auto">
          <a:xfrm>
            <a:off x="5105400" y="2209800"/>
            <a:ext cx="3048000" cy="3733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35" name="Text Box 7"/>
          <p:cNvSpPr txBox="1">
            <a:spLocks noChangeArrowheads="1"/>
          </p:cNvSpPr>
          <p:nvPr/>
        </p:nvSpPr>
        <p:spPr bwMode="auto">
          <a:xfrm>
            <a:off x="6842125" y="117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22538" name="Text Box 10"/>
          <p:cNvSpPr txBox="1">
            <a:spLocks noChangeArrowheads="1"/>
          </p:cNvSpPr>
          <p:nvPr/>
        </p:nvSpPr>
        <p:spPr bwMode="auto">
          <a:xfrm>
            <a:off x="1143000" y="1524000"/>
            <a:ext cx="754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Regardless of the specific tools and techniques employed, transition and change must  be managed in parallel.</a:t>
            </a:r>
            <a:endParaRPr lang="en-US" sz="2000" dirty="0"/>
          </a:p>
        </p:txBody>
      </p:sp>
      <p:sp>
        <p:nvSpPr>
          <p:cNvPr id="22539" name="Rectangle 11"/>
          <p:cNvSpPr>
            <a:spLocks noChangeArrowheads="1"/>
          </p:cNvSpPr>
          <p:nvPr/>
        </p:nvSpPr>
        <p:spPr bwMode="auto">
          <a:xfrm>
            <a:off x="1295400" y="2209800"/>
            <a:ext cx="30480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40" name="Rectangle 12"/>
          <p:cNvSpPr>
            <a:spLocks noChangeArrowheads="1"/>
          </p:cNvSpPr>
          <p:nvPr/>
        </p:nvSpPr>
        <p:spPr bwMode="auto">
          <a:xfrm>
            <a:off x="5105400" y="2209800"/>
            <a:ext cx="30480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41" name="Text Box 13"/>
          <p:cNvSpPr txBox="1">
            <a:spLocks noChangeArrowheads="1"/>
          </p:cNvSpPr>
          <p:nvPr/>
        </p:nvSpPr>
        <p:spPr bwMode="auto">
          <a:xfrm>
            <a:off x="1447800" y="2260599"/>
            <a:ext cx="2743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400" b="1" dirty="0"/>
              <a:t>Transition Management</a:t>
            </a:r>
          </a:p>
        </p:txBody>
      </p:sp>
      <p:sp>
        <p:nvSpPr>
          <p:cNvPr id="22542" name="Text Box 14"/>
          <p:cNvSpPr txBox="1">
            <a:spLocks noChangeArrowheads="1"/>
          </p:cNvSpPr>
          <p:nvPr/>
        </p:nvSpPr>
        <p:spPr bwMode="auto">
          <a:xfrm>
            <a:off x="5257800" y="2260599"/>
            <a:ext cx="2743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400" b="1" dirty="0"/>
              <a:t>Change Management</a:t>
            </a:r>
          </a:p>
        </p:txBody>
      </p:sp>
      <p:sp>
        <p:nvSpPr>
          <p:cNvPr id="22543" name="Text Box 15"/>
          <p:cNvSpPr txBox="1">
            <a:spLocks noChangeArrowheads="1"/>
          </p:cNvSpPr>
          <p:nvPr/>
        </p:nvSpPr>
        <p:spPr bwMode="auto">
          <a:xfrm>
            <a:off x="1447800" y="2590800"/>
            <a:ext cx="2819400"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b="1" dirty="0"/>
              <a:t>Activities</a:t>
            </a:r>
            <a:endParaRPr lang="en-US" sz="1400" dirty="0"/>
          </a:p>
          <a:p>
            <a:pPr>
              <a:lnSpc>
                <a:spcPct val="80000"/>
              </a:lnSpc>
              <a:spcBef>
                <a:spcPct val="50000"/>
              </a:spcBef>
              <a:buFontTx/>
              <a:buChar char="•"/>
            </a:pPr>
            <a:r>
              <a:rPr lang="en-US" sz="1400" dirty="0"/>
              <a:t>  Planning/scheduling</a:t>
            </a:r>
          </a:p>
          <a:p>
            <a:pPr>
              <a:lnSpc>
                <a:spcPct val="80000"/>
              </a:lnSpc>
              <a:spcBef>
                <a:spcPct val="50000"/>
              </a:spcBef>
              <a:buFontTx/>
              <a:buChar char="•"/>
            </a:pPr>
            <a:r>
              <a:rPr lang="en-US" sz="1400" dirty="0"/>
              <a:t>  Resource allocation</a:t>
            </a:r>
          </a:p>
          <a:p>
            <a:pPr>
              <a:lnSpc>
                <a:spcPct val="80000"/>
              </a:lnSpc>
              <a:spcBef>
                <a:spcPct val="50000"/>
              </a:spcBef>
              <a:buFontTx/>
              <a:buChar char="•"/>
            </a:pPr>
            <a:r>
              <a:rPr lang="en-US" sz="1400" dirty="0"/>
              <a:t>  Performance monitoring</a:t>
            </a:r>
          </a:p>
          <a:p>
            <a:pPr>
              <a:lnSpc>
                <a:spcPct val="80000"/>
              </a:lnSpc>
              <a:spcBef>
                <a:spcPct val="50000"/>
              </a:spcBef>
              <a:buFontTx/>
              <a:buChar char="•"/>
            </a:pPr>
            <a:r>
              <a:rPr lang="en-US" sz="1400" dirty="0"/>
              <a:t>  Adaptation to change</a:t>
            </a:r>
          </a:p>
          <a:p>
            <a:pPr>
              <a:lnSpc>
                <a:spcPct val="80000"/>
              </a:lnSpc>
              <a:spcBef>
                <a:spcPct val="50000"/>
              </a:spcBef>
              <a:buFontTx/>
              <a:buChar char="•"/>
            </a:pPr>
            <a:r>
              <a:rPr lang="en-US" sz="1400" dirty="0"/>
              <a:t>  Project communications</a:t>
            </a:r>
          </a:p>
          <a:p>
            <a:pPr>
              <a:lnSpc>
                <a:spcPct val="80000"/>
              </a:lnSpc>
              <a:spcBef>
                <a:spcPct val="50000"/>
              </a:spcBef>
              <a:buFontTx/>
              <a:buChar char="•"/>
            </a:pPr>
            <a:r>
              <a:rPr lang="en-US" sz="1400" dirty="0"/>
              <a:t>  Regular progress reviews</a:t>
            </a:r>
            <a:endParaRPr lang="en-US" sz="1400" b="1" dirty="0"/>
          </a:p>
        </p:txBody>
      </p:sp>
      <p:sp>
        <p:nvSpPr>
          <p:cNvPr id="22544" name="Text Box 16"/>
          <p:cNvSpPr txBox="1">
            <a:spLocks noChangeArrowheads="1"/>
          </p:cNvSpPr>
          <p:nvPr/>
        </p:nvSpPr>
        <p:spPr bwMode="auto">
          <a:xfrm>
            <a:off x="5181600" y="2590800"/>
            <a:ext cx="2819400" cy="1945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b="1" dirty="0"/>
              <a:t>Activities</a:t>
            </a:r>
            <a:endParaRPr lang="en-US" sz="1400" dirty="0"/>
          </a:p>
          <a:p>
            <a:pPr marL="174625" indent="-174625">
              <a:lnSpc>
                <a:spcPct val="80000"/>
              </a:lnSpc>
              <a:spcBef>
                <a:spcPct val="50000"/>
              </a:spcBef>
              <a:buFontTx/>
              <a:buChar char="•"/>
            </a:pPr>
            <a:r>
              <a:rPr lang="en-US" sz="1400" dirty="0" smtClean="0"/>
              <a:t>Communications </a:t>
            </a:r>
            <a:r>
              <a:rPr lang="en-US" sz="1400" dirty="0"/>
              <a:t>programs, both external and internal</a:t>
            </a:r>
          </a:p>
          <a:p>
            <a:pPr marL="174625" indent="-174625">
              <a:lnSpc>
                <a:spcPct val="80000"/>
              </a:lnSpc>
              <a:spcBef>
                <a:spcPct val="50000"/>
              </a:spcBef>
              <a:buFontTx/>
              <a:buChar char="•"/>
            </a:pPr>
            <a:r>
              <a:rPr lang="en-US" sz="1400" dirty="0" smtClean="0"/>
              <a:t>Coordination </a:t>
            </a:r>
            <a:r>
              <a:rPr lang="en-US" sz="1400" dirty="0"/>
              <a:t>of training and development</a:t>
            </a:r>
          </a:p>
          <a:p>
            <a:pPr marL="174625" indent="-174625">
              <a:lnSpc>
                <a:spcPct val="80000"/>
              </a:lnSpc>
              <a:spcBef>
                <a:spcPct val="50000"/>
              </a:spcBef>
              <a:buFontTx/>
              <a:buChar char="•"/>
            </a:pPr>
            <a:r>
              <a:rPr lang="en-US" sz="1400" dirty="0" smtClean="0"/>
              <a:t>Change </a:t>
            </a:r>
            <a:r>
              <a:rPr lang="en-US" sz="1400" dirty="0"/>
              <a:t>readiness assessment, both organizational and individual</a:t>
            </a:r>
          </a:p>
          <a:p>
            <a:pPr marL="174625" indent="-174625">
              <a:lnSpc>
                <a:spcPct val="80000"/>
              </a:lnSpc>
              <a:spcBef>
                <a:spcPct val="50000"/>
              </a:spcBef>
              <a:buFontTx/>
              <a:buChar char="•"/>
            </a:pPr>
            <a:r>
              <a:rPr lang="en-US" sz="1400" dirty="0" smtClean="0"/>
              <a:t>Facilitated </a:t>
            </a:r>
            <a:r>
              <a:rPr lang="en-US" sz="1400" dirty="0"/>
              <a:t>conflict resolution</a:t>
            </a:r>
            <a:endParaRPr lang="en-US" sz="1400" b="1" dirty="0"/>
          </a:p>
        </p:txBody>
      </p:sp>
      <p:sp>
        <p:nvSpPr>
          <p:cNvPr id="22545" name="Text Box 18"/>
          <p:cNvSpPr txBox="1">
            <a:spLocks noChangeArrowheads="1"/>
          </p:cNvSpPr>
          <p:nvPr/>
        </p:nvSpPr>
        <p:spPr bwMode="auto">
          <a:xfrm>
            <a:off x="1447800" y="4572000"/>
            <a:ext cx="2819400"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b="1" dirty="0"/>
              <a:t>Results</a:t>
            </a:r>
            <a:endParaRPr lang="en-US" sz="1400" dirty="0"/>
          </a:p>
          <a:p>
            <a:pPr>
              <a:lnSpc>
                <a:spcPct val="80000"/>
              </a:lnSpc>
              <a:spcBef>
                <a:spcPct val="50000"/>
              </a:spcBef>
              <a:buFontTx/>
              <a:buChar char="•"/>
            </a:pPr>
            <a:r>
              <a:rPr lang="en-US" sz="1400" dirty="0"/>
              <a:t>  Faster implementation</a:t>
            </a:r>
          </a:p>
          <a:p>
            <a:pPr>
              <a:lnSpc>
                <a:spcPct val="80000"/>
              </a:lnSpc>
              <a:spcBef>
                <a:spcPct val="50000"/>
              </a:spcBef>
              <a:buFontTx/>
              <a:buChar char="•"/>
            </a:pPr>
            <a:r>
              <a:rPr lang="en-US" sz="1400" dirty="0"/>
              <a:t>  Reduced costs of change</a:t>
            </a:r>
          </a:p>
          <a:p>
            <a:pPr>
              <a:lnSpc>
                <a:spcPct val="80000"/>
              </a:lnSpc>
              <a:spcBef>
                <a:spcPct val="50000"/>
              </a:spcBef>
              <a:buFontTx/>
              <a:buChar char="•"/>
            </a:pPr>
            <a:r>
              <a:rPr lang="en-US" sz="1400" dirty="0"/>
              <a:t>  Better use of scarce resources</a:t>
            </a:r>
          </a:p>
          <a:p>
            <a:pPr>
              <a:lnSpc>
                <a:spcPct val="80000"/>
              </a:lnSpc>
              <a:spcBef>
                <a:spcPct val="50000"/>
              </a:spcBef>
              <a:buFontTx/>
              <a:buChar char="•"/>
            </a:pPr>
            <a:r>
              <a:rPr lang="en-US" sz="1400" dirty="0"/>
              <a:t>  Status awareness</a:t>
            </a:r>
            <a:endParaRPr lang="en-US" sz="1400" b="1" dirty="0"/>
          </a:p>
        </p:txBody>
      </p:sp>
      <p:sp>
        <p:nvSpPr>
          <p:cNvPr id="22546" name="Text Box 19"/>
          <p:cNvSpPr txBox="1">
            <a:spLocks noChangeArrowheads="1"/>
          </p:cNvSpPr>
          <p:nvPr/>
        </p:nvSpPr>
        <p:spPr bwMode="auto">
          <a:xfrm>
            <a:off x="5181600" y="4572000"/>
            <a:ext cx="2819400" cy="1320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400" b="1" dirty="0"/>
              <a:t>Results</a:t>
            </a:r>
            <a:endParaRPr lang="en-US" sz="1400" dirty="0"/>
          </a:p>
          <a:p>
            <a:pPr marL="174625" indent="-174625">
              <a:lnSpc>
                <a:spcPct val="80000"/>
              </a:lnSpc>
              <a:spcBef>
                <a:spcPct val="50000"/>
              </a:spcBef>
              <a:buFontTx/>
              <a:buChar char="•"/>
            </a:pPr>
            <a:r>
              <a:rPr lang="en-US" sz="1400" dirty="0" smtClean="0"/>
              <a:t>Faster </a:t>
            </a:r>
            <a:r>
              <a:rPr lang="en-US" sz="1400" dirty="0"/>
              <a:t>pace of change</a:t>
            </a:r>
          </a:p>
          <a:p>
            <a:pPr marL="174625" indent="-174625">
              <a:lnSpc>
                <a:spcPct val="80000"/>
              </a:lnSpc>
              <a:spcBef>
                <a:spcPct val="50000"/>
              </a:spcBef>
              <a:buFontTx/>
              <a:buChar char="•"/>
            </a:pPr>
            <a:r>
              <a:rPr lang="en-US" sz="1400" dirty="0" smtClean="0"/>
              <a:t>Less </a:t>
            </a:r>
            <a:r>
              <a:rPr lang="en-US" sz="1400" dirty="0"/>
              <a:t>frustration/anxiety</a:t>
            </a:r>
          </a:p>
          <a:p>
            <a:pPr marL="174625" indent="-174625">
              <a:lnSpc>
                <a:spcPct val="80000"/>
              </a:lnSpc>
              <a:spcBef>
                <a:spcPct val="50000"/>
              </a:spcBef>
              <a:buFontTx/>
              <a:buChar char="•"/>
            </a:pPr>
            <a:r>
              <a:rPr lang="en-US" sz="1400" dirty="0" smtClean="0"/>
              <a:t>Lower </a:t>
            </a:r>
            <a:r>
              <a:rPr lang="en-US" sz="1400" dirty="0"/>
              <a:t>costs of change, both tangible and intangible</a:t>
            </a:r>
            <a:endParaRPr lang="en-US" sz="1400" b="1" dirty="0"/>
          </a:p>
        </p:txBody>
      </p:sp>
      <p:sp>
        <p:nvSpPr>
          <p:cNvPr id="22547" name="Line 20"/>
          <p:cNvSpPr>
            <a:spLocks noChangeShapeType="1"/>
          </p:cNvSpPr>
          <p:nvPr/>
        </p:nvSpPr>
        <p:spPr bwMode="auto">
          <a:xfrm>
            <a:off x="1295400" y="45720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548" name="Line 21"/>
          <p:cNvSpPr>
            <a:spLocks noChangeShapeType="1"/>
          </p:cNvSpPr>
          <p:nvPr/>
        </p:nvSpPr>
        <p:spPr bwMode="auto">
          <a:xfrm>
            <a:off x="5105400" y="4572000"/>
            <a:ext cx="304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1" name="Rectangle 33"/>
          <p:cNvSpPr>
            <a:spLocks noChangeArrowheads="1"/>
          </p:cNvSpPr>
          <p:nvPr/>
        </p:nvSpPr>
        <p:spPr bwMode="auto">
          <a:xfrm>
            <a:off x="6553200" y="6019800"/>
            <a:ext cx="1981200" cy="396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2" name="Text Box 34"/>
          <p:cNvSpPr txBox="1">
            <a:spLocks noChangeArrowheads="1"/>
          </p:cNvSpPr>
          <p:nvPr/>
        </p:nvSpPr>
        <p:spPr bwMode="auto">
          <a:xfrm>
            <a:off x="6553200" y="6096000"/>
            <a:ext cx="1981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000" i="1" dirty="0" smtClean="0"/>
              <a:t>Transition Management</a:t>
            </a:r>
            <a:endParaRPr lang="en-US" sz="1000"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r>
              <a:rPr lang="en-US" dirty="0" smtClean="0"/>
              <a:t>Stabilize the organization</a:t>
            </a:r>
          </a:p>
        </p:txBody>
      </p:sp>
      <p:sp>
        <p:nvSpPr>
          <p:cNvPr id="23554"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23555"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0F0D162-DB71-4B84-89B2-B34E7F20A87C}" type="slidenum">
              <a:rPr lang="en-US" sz="1400">
                <a:solidFill>
                  <a:schemeClr val="bg2"/>
                </a:solidFill>
              </a:rPr>
              <a:pPr/>
              <a:t>20</a:t>
            </a:fld>
            <a:endParaRPr lang="en-US" sz="1400" dirty="0">
              <a:solidFill>
                <a:schemeClr val="bg2"/>
              </a:solidFill>
            </a:endParaRPr>
          </a:p>
        </p:txBody>
      </p:sp>
      <p:sp>
        <p:nvSpPr>
          <p:cNvPr id="23557" name="Text Box 3"/>
          <p:cNvSpPr txBox="1">
            <a:spLocks noChangeArrowheads="1"/>
          </p:cNvSpPr>
          <p:nvPr/>
        </p:nvSpPr>
        <p:spPr bwMode="auto">
          <a:xfrm>
            <a:off x="1143000" y="2127250"/>
            <a:ext cx="7391400"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After the merger, the organization needs both momentum and stability to prevent deterioration in the value of the deal.  The keys are to</a:t>
            </a:r>
            <a:r>
              <a:rPr lang="en-US" sz="1800" dirty="0" smtClean="0"/>
              <a:t>:</a:t>
            </a:r>
            <a:endParaRPr lang="en-US" sz="1800" dirty="0"/>
          </a:p>
          <a:p>
            <a:pPr marL="174625" indent="-174625">
              <a:spcBef>
                <a:spcPct val="50000"/>
              </a:spcBef>
              <a:buFontTx/>
              <a:buChar char="•"/>
            </a:pPr>
            <a:r>
              <a:rPr lang="en-US" sz="1600" dirty="0" smtClean="0"/>
              <a:t>Communicate </a:t>
            </a:r>
            <a:r>
              <a:rPr lang="en-US" sz="1600" dirty="0"/>
              <a:t>the transaction strategy, key priorities, and a blueprint for carrying them out</a:t>
            </a:r>
          </a:p>
          <a:p>
            <a:pPr marL="174625" indent="-174625">
              <a:spcBef>
                <a:spcPct val="50000"/>
              </a:spcBef>
              <a:buFontTx/>
              <a:buChar char="•"/>
            </a:pPr>
            <a:r>
              <a:rPr lang="en-US" sz="1600" dirty="0" smtClean="0"/>
              <a:t>Retain </a:t>
            </a:r>
            <a:r>
              <a:rPr lang="en-US" sz="1600" dirty="0"/>
              <a:t>key contributors and build morale with financial incentives</a:t>
            </a:r>
          </a:p>
          <a:p>
            <a:pPr marL="174625" indent="-174625">
              <a:spcBef>
                <a:spcPct val="50000"/>
              </a:spcBef>
              <a:buFontTx/>
              <a:buChar char="•"/>
            </a:pPr>
            <a:r>
              <a:rPr lang="en-US" sz="1600" dirty="0" smtClean="0"/>
              <a:t>Capture </a:t>
            </a:r>
            <a:r>
              <a:rPr lang="en-US" sz="1600" dirty="0"/>
              <a:t>early wins and build early momentum</a:t>
            </a:r>
            <a:endParaRPr lang="en-US"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r>
              <a:rPr lang="en-US" dirty="0" smtClean="0"/>
              <a:t>Identify and prioritize key initiatives</a:t>
            </a:r>
          </a:p>
        </p:txBody>
      </p:sp>
      <p:sp>
        <p:nvSpPr>
          <p:cNvPr id="24578"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24579"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A3D355E-0490-4C71-A017-7B4C9267B304}" type="slidenum">
              <a:rPr lang="en-US" sz="1400">
                <a:solidFill>
                  <a:schemeClr val="bg2"/>
                </a:solidFill>
              </a:rPr>
              <a:pPr/>
              <a:t>21</a:t>
            </a:fld>
            <a:endParaRPr lang="en-US" sz="1400" dirty="0">
              <a:solidFill>
                <a:schemeClr val="bg2"/>
              </a:solidFill>
            </a:endParaRPr>
          </a:p>
        </p:txBody>
      </p:sp>
      <p:sp>
        <p:nvSpPr>
          <p:cNvPr id="24581" name="Text Box 3"/>
          <p:cNvSpPr txBox="1">
            <a:spLocks noChangeArrowheads="1"/>
          </p:cNvSpPr>
          <p:nvPr/>
        </p:nvSpPr>
        <p:spPr bwMode="auto">
          <a:xfrm>
            <a:off x="1066800" y="1703725"/>
            <a:ext cx="74676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Mergers create opportunities for fundamental process realignment so that the sum is greater than the parts</a:t>
            </a:r>
            <a:r>
              <a:rPr lang="en-US" sz="1800" dirty="0" smtClean="0"/>
              <a:t>.</a:t>
            </a:r>
            <a:endParaRPr lang="en-US" sz="1800" dirty="0"/>
          </a:p>
          <a:p>
            <a:pPr marL="174625" indent="-174625">
              <a:spcBef>
                <a:spcPct val="50000"/>
              </a:spcBef>
              <a:buFontTx/>
              <a:buChar char="•"/>
            </a:pPr>
            <a:r>
              <a:rPr lang="en-US" sz="1600" dirty="0" smtClean="0"/>
              <a:t>Mergers </a:t>
            </a:r>
            <a:r>
              <a:rPr lang="en-US" sz="1600" dirty="0"/>
              <a:t>create a “controlled crisis” environment - when managed properly, it is conducive to “out-of-the-box” thinking</a:t>
            </a:r>
          </a:p>
          <a:p>
            <a:pPr marL="174625" indent="-174625">
              <a:spcBef>
                <a:spcPct val="50000"/>
              </a:spcBef>
              <a:buFontTx/>
              <a:buChar char="•"/>
            </a:pPr>
            <a:r>
              <a:rPr lang="en-US" sz="1600" dirty="0" smtClean="0"/>
              <a:t>Each </a:t>
            </a:r>
            <a:r>
              <a:rPr lang="en-US" sz="1600" dirty="0"/>
              <a:t>organization brings new ideas to the other - capitalize on them</a:t>
            </a:r>
          </a:p>
          <a:p>
            <a:pPr marL="174625" indent="-174625">
              <a:spcBef>
                <a:spcPct val="50000"/>
              </a:spcBef>
              <a:buFontTx/>
              <a:buChar char="•"/>
            </a:pPr>
            <a:r>
              <a:rPr lang="en-US" sz="1600" dirty="0" smtClean="0"/>
              <a:t>Creating </a:t>
            </a:r>
            <a:r>
              <a:rPr lang="en-US" sz="1600" dirty="0"/>
              <a:t>new processes and procedures which are different from any of the predecessor companies creates a level playing field and reduces the “us versus them” mentality</a:t>
            </a:r>
          </a:p>
          <a:p>
            <a:pPr marL="174625" indent="-174625">
              <a:spcBef>
                <a:spcPct val="50000"/>
              </a:spcBef>
              <a:buFontTx/>
              <a:buChar char="•"/>
            </a:pPr>
            <a:r>
              <a:rPr lang="en-US" sz="1600" dirty="0" smtClean="0"/>
              <a:t>Cross-functional</a:t>
            </a:r>
            <a:r>
              <a:rPr lang="en-US" sz="1600" dirty="0"/>
              <a:t>, dedicated transition teams support implementation and can identify short-comings and required corrective actions</a:t>
            </a:r>
          </a:p>
          <a:p>
            <a:pPr marL="174625" indent="-174625">
              <a:spcBef>
                <a:spcPct val="50000"/>
              </a:spcBef>
              <a:buFontTx/>
              <a:buChar char="•"/>
            </a:pPr>
            <a:r>
              <a:rPr lang="en-US" sz="1600" dirty="0" smtClean="0"/>
              <a:t>Reengineering </a:t>
            </a:r>
            <a:r>
              <a:rPr lang="en-US" sz="1600" dirty="0"/>
              <a:t>forces/teaches the merged employees to function as a team</a:t>
            </a:r>
            <a:endParaRPr lang="en-US"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r>
              <a:rPr lang="en-US" dirty="0" smtClean="0"/>
              <a:t>Ensure organizational alignment</a:t>
            </a:r>
          </a:p>
        </p:txBody>
      </p:sp>
      <p:sp>
        <p:nvSpPr>
          <p:cNvPr id="25602"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25603"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5B4B0B7-CA09-438C-B302-63F19197A0BE}" type="slidenum">
              <a:rPr lang="en-US" sz="1400">
                <a:solidFill>
                  <a:schemeClr val="bg2"/>
                </a:solidFill>
              </a:rPr>
              <a:pPr/>
              <a:t>22</a:t>
            </a:fld>
            <a:endParaRPr lang="en-US" sz="1400" dirty="0">
              <a:solidFill>
                <a:schemeClr val="bg2"/>
              </a:solidFill>
            </a:endParaRPr>
          </a:p>
        </p:txBody>
      </p:sp>
      <p:sp>
        <p:nvSpPr>
          <p:cNvPr id="25605" name="Text Box 3"/>
          <p:cNvSpPr txBox="1">
            <a:spLocks noChangeArrowheads="1"/>
          </p:cNvSpPr>
          <p:nvPr/>
        </p:nvSpPr>
        <p:spPr bwMode="auto">
          <a:xfrm>
            <a:off x="1066800" y="1676400"/>
            <a:ext cx="7772400" cy="3849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Proper organizational alignment acts as a “Buyer’s Protection Plan” for navigating post-merger minefields, capturing the business opportunity of the deal, and generating shareholder value:</a:t>
            </a:r>
          </a:p>
          <a:p>
            <a:pPr lvl="1">
              <a:spcBef>
                <a:spcPct val="50000"/>
              </a:spcBef>
            </a:pPr>
            <a:r>
              <a:rPr lang="en-US" sz="1600" dirty="0"/>
              <a:t>1.  Base the transition strategy on key economic drivers</a:t>
            </a:r>
          </a:p>
          <a:p>
            <a:pPr lvl="1">
              <a:spcBef>
                <a:spcPct val="50000"/>
              </a:spcBef>
            </a:pPr>
            <a:r>
              <a:rPr lang="en-US" sz="1600" dirty="0"/>
              <a:t>2.  Aggressively manage communications</a:t>
            </a:r>
          </a:p>
          <a:p>
            <a:pPr lvl="1">
              <a:spcBef>
                <a:spcPct val="50000"/>
              </a:spcBef>
            </a:pPr>
            <a:r>
              <a:rPr lang="en-US" sz="1600" dirty="0"/>
              <a:t>3.  Structure and launch short-term, fast-paced transition teams</a:t>
            </a:r>
          </a:p>
          <a:p>
            <a:pPr lvl="1">
              <a:spcBef>
                <a:spcPct val="50000"/>
              </a:spcBef>
            </a:pPr>
            <a:r>
              <a:rPr lang="en-US" sz="1600" dirty="0"/>
              <a:t>4.  Make the business case for early, assertive leadership decisions</a:t>
            </a:r>
          </a:p>
          <a:p>
            <a:pPr lvl="1">
              <a:spcBef>
                <a:spcPct val="50000"/>
              </a:spcBef>
            </a:pPr>
            <a:r>
              <a:rPr lang="en-US" sz="1600" dirty="0"/>
              <a:t>5.  Remove organizational barriers to economic value drivers</a:t>
            </a:r>
          </a:p>
          <a:p>
            <a:pPr lvl="1">
              <a:spcBef>
                <a:spcPct val="50000"/>
              </a:spcBef>
            </a:pPr>
            <a:r>
              <a:rPr lang="en-US" sz="1600" dirty="0"/>
              <a:t>6.  Evaluate and deploy management to capture early value and reinforce culture</a:t>
            </a:r>
          </a:p>
          <a:p>
            <a:pPr lvl="1">
              <a:spcBef>
                <a:spcPct val="50000"/>
              </a:spcBef>
            </a:pPr>
            <a:r>
              <a:rPr lang="en-US" sz="1600" dirty="0"/>
              <a:t>7.  Align operating styles/cultures to focus on performance</a:t>
            </a:r>
          </a:p>
          <a:p>
            <a:pPr lvl="1">
              <a:spcBef>
                <a:spcPct val="50000"/>
              </a:spcBef>
            </a:pPr>
            <a:r>
              <a:rPr lang="en-US" sz="1600" dirty="0"/>
              <a:t>8.  Retain, energize, and focus key contributors with self-funding incentives</a:t>
            </a: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r>
              <a:rPr lang="en-US" dirty="0" smtClean="0"/>
              <a:t>1.  Communication  </a:t>
            </a:r>
          </a:p>
        </p:txBody>
      </p:sp>
      <p:sp>
        <p:nvSpPr>
          <p:cNvPr id="5122"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5123"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682ED7A-02CD-4261-A930-603C8FF857AB}" type="slidenum">
              <a:rPr lang="en-US" sz="1400">
                <a:solidFill>
                  <a:schemeClr val="bg2"/>
                </a:solidFill>
              </a:rPr>
              <a:pPr/>
              <a:t>2</a:t>
            </a:fld>
            <a:endParaRPr lang="en-US" sz="1400" dirty="0">
              <a:solidFill>
                <a:schemeClr val="bg2"/>
              </a:solidFill>
            </a:endParaRPr>
          </a:p>
        </p:txBody>
      </p:sp>
      <p:sp>
        <p:nvSpPr>
          <p:cNvPr id="5125" name="Text Box 3"/>
          <p:cNvSpPr txBox="1">
            <a:spLocks noChangeArrowheads="1"/>
          </p:cNvSpPr>
          <p:nvPr/>
        </p:nvSpPr>
        <p:spPr bwMode="auto">
          <a:xfrm>
            <a:off x="1066800" y="1744663"/>
            <a:ext cx="7620000" cy="296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The human side of mergers is an important driver of success of the newly integrated organization.  People need to know what is going on.</a:t>
            </a:r>
          </a:p>
          <a:p>
            <a:pPr marL="687388" lvl="1" indent="-230188">
              <a:spcBef>
                <a:spcPct val="50000"/>
              </a:spcBef>
              <a:buFontTx/>
              <a:buChar char="•"/>
            </a:pPr>
            <a:r>
              <a:rPr lang="en-US" sz="1600" dirty="0" smtClean="0"/>
              <a:t>State </a:t>
            </a:r>
            <a:r>
              <a:rPr lang="en-US" sz="1600" dirty="0"/>
              <a:t>the strategic and tactical goals and objectives throughout the enterprise to provide people with the foundation upon which they can stand</a:t>
            </a:r>
          </a:p>
          <a:p>
            <a:pPr marL="687388" lvl="1" indent="-230188">
              <a:spcBef>
                <a:spcPct val="50000"/>
              </a:spcBef>
              <a:buFontTx/>
              <a:buChar char="•"/>
            </a:pPr>
            <a:r>
              <a:rPr lang="en-US" sz="1600" dirty="0" smtClean="0"/>
              <a:t>Describe </a:t>
            </a:r>
            <a:r>
              <a:rPr lang="en-US" sz="1600" dirty="0"/>
              <a:t>the new organizational structure as early as possible and put people in the boxes, where possible</a:t>
            </a:r>
          </a:p>
          <a:p>
            <a:pPr marL="687388" lvl="1" indent="-230188">
              <a:spcBef>
                <a:spcPct val="50000"/>
              </a:spcBef>
              <a:buFontTx/>
              <a:buChar char="•"/>
            </a:pPr>
            <a:r>
              <a:rPr lang="en-US" sz="1600" dirty="0" smtClean="0"/>
              <a:t>Listen </a:t>
            </a:r>
            <a:r>
              <a:rPr lang="en-US" sz="1600" dirty="0"/>
              <a:t>to the undercurrents and the “soft stuff”</a:t>
            </a:r>
          </a:p>
          <a:p>
            <a:pPr marL="687388" lvl="1" indent="-230188">
              <a:spcBef>
                <a:spcPct val="50000"/>
              </a:spcBef>
              <a:buFontTx/>
              <a:buChar char="•"/>
            </a:pPr>
            <a:r>
              <a:rPr lang="en-US" sz="1600" dirty="0" smtClean="0"/>
              <a:t>Discuss </a:t>
            </a:r>
            <a:r>
              <a:rPr lang="en-US" sz="1600" dirty="0"/>
              <a:t>the fact that there will be losers and deal with the feelings</a:t>
            </a:r>
          </a:p>
          <a:p>
            <a:pPr marL="687388" lvl="1" indent="-230188">
              <a:spcBef>
                <a:spcPct val="50000"/>
              </a:spcBef>
              <a:buFontTx/>
              <a:buChar char="•"/>
            </a:pPr>
            <a:r>
              <a:rPr lang="en-US" sz="1600" dirty="0" smtClean="0"/>
              <a:t>Focus </a:t>
            </a:r>
            <a:r>
              <a:rPr lang="en-US" sz="1600" dirty="0"/>
              <a:t>on performance and tell the organization how it is doing</a:t>
            </a:r>
            <a:endParaRPr lang="en-US" sz="1800" dirty="0"/>
          </a:p>
        </p:txBody>
      </p:sp>
      <p:sp>
        <p:nvSpPr>
          <p:cNvPr id="5126" name="AutoShape 4"/>
          <p:cNvSpPr>
            <a:spLocks noChangeArrowheads="1"/>
          </p:cNvSpPr>
          <p:nvPr/>
        </p:nvSpPr>
        <p:spPr bwMode="auto">
          <a:xfrm>
            <a:off x="2057400" y="5257800"/>
            <a:ext cx="1295400" cy="457200"/>
          </a:xfrm>
          <a:prstGeom prst="rightArrow">
            <a:avLst>
              <a:gd name="adj1" fmla="val 50000"/>
              <a:gd name="adj2" fmla="val 708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127" name="Text Box 5"/>
          <p:cNvSpPr txBox="1">
            <a:spLocks noChangeArrowheads="1"/>
          </p:cNvSpPr>
          <p:nvPr/>
        </p:nvSpPr>
        <p:spPr bwMode="auto">
          <a:xfrm>
            <a:off x="3581400" y="5257800"/>
            <a:ext cx="472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000" b="1" dirty="0"/>
              <a:t>Develop a communications plan early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r>
              <a:rPr lang="en-US" dirty="0" smtClean="0"/>
              <a:t>Communications plan</a:t>
            </a:r>
          </a:p>
        </p:txBody>
      </p:sp>
      <p:sp>
        <p:nvSpPr>
          <p:cNvPr id="6146"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6147"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4601FF2-101E-47FC-88EA-18D1D5856D26}" type="slidenum">
              <a:rPr lang="en-US" sz="1400">
                <a:solidFill>
                  <a:schemeClr val="bg2"/>
                </a:solidFill>
              </a:rPr>
              <a:pPr/>
              <a:t>3</a:t>
            </a:fld>
            <a:endParaRPr lang="en-US" sz="1400" dirty="0">
              <a:solidFill>
                <a:schemeClr val="bg2"/>
              </a:solidFill>
            </a:endParaRPr>
          </a:p>
        </p:txBody>
      </p:sp>
      <p:sp>
        <p:nvSpPr>
          <p:cNvPr id="6149" name="Text Box 3"/>
          <p:cNvSpPr txBox="1">
            <a:spLocks noChangeArrowheads="1"/>
          </p:cNvSpPr>
          <p:nvPr/>
        </p:nvSpPr>
        <p:spPr bwMode="auto">
          <a:xfrm>
            <a:off x="1066800" y="1524000"/>
            <a:ext cx="754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A communications plan identifies key audiences, media, and messages that need to be addressed as organizations are integrated into the new enterprise.</a:t>
            </a:r>
          </a:p>
        </p:txBody>
      </p:sp>
      <p:sp>
        <p:nvSpPr>
          <p:cNvPr id="6150" name="Rectangle 4"/>
          <p:cNvSpPr>
            <a:spLocks noChangeArrowheads="1"/>
          </p:cNvSpPr>
          <p:nvPr/>
        </p:nvSpPr>
        <p:spPr bwMode="auto">
          <a:xfrm>
            <a:off x="1219200" y="2216150"/>
            <a:ext cx="2209800" cy="3241834"/>
          </a:xfrm>
          <a:prstGeom prst="rect">
            <a:avLst/>
          </a:prstGeom>
          <a:solidFill>
            <a:schemeClr val="bg1"/>
          </a:solidFill>
          <a:ln w="9525">
            <a:solidFill>
              <a:schemeClr val="tx1"/>
            </a:solidFill>
            <a:miter lim="800000"/>
            <a:headEnd/>
            <a:tailEnd/>
          </a:ln>
          <a:effectLst/>
          <a:extLst/>
        </p:spPr>
        <p:txBody>
          <a:bodyPr wrap="none" anchor="ctr"/>
          <a:lstStyle/>
          <a:p>
            <a:endParaRPr lang="en-US" dirty="0"/>
          </a:p>
        </p:txBody>
      </p:sp>
      <p:sp>
        <p:nvSpPr>
          <p:cNvPr id="6151" name="Rectangle 7"/>
          <p:cNvSpPr>
            <a:spLocks noChangeArrowheads="1"/>
          </p:cNvSpPr>
          <p:nvPr/>
        </p:nvSpPr>
        <p:spPr bwMode="auto">
          <a:xfrm>
            <a:off x="6248400" y="2216150"/>
            <a:ext cx="2362200" cy="324183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6152" name="Rectangle 8"/>
          <p:cNvSpPr>
            <a:spLocks noChangeArrowheads="1"/>
          </p:cNvSpPr>
          <p:nvPr/>
        </p:nvSpPr>
        <p:spPr bwMode="auto">
          <a:xfrm>
            <a:off x="3733800" y="2216150"/>
            <a:ext cx="2209800" cy="324183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6153" name="Rectangle 9"/>
          <p:cNvSpPr>
            <a:spLocks noChangeArrowheads="1"/>
          </p:cNvSpPr>
          <p:nvPr/>
        </p:nvSpPr>
        <p:spPr bwMode="auto">
          <a:xfrm>
            <a:off x="1219200" y="2216150"/>
            <a:ext cx="22098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6154" name="Rectangle 10"/>
          <p:cNvSpPr>
            <a:spLocks noChangeArrowheads="1"/>
          </p:cNvSpPr>
          <p:nvPr/>
        </p:nvSpPr>
        <p:spPr bwMode="auto">
          <a:xfrm>
            <a:off x="3733800" y="2216150"/>
            <a:ext cx="22098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6155" name="Rectangle 11"/>
          <p:cNvSpPr>
            <a:spLocks noChangeArrowheads="1"/>
          </p:cNvSpPr>
          <p:nvPr/>
        </p:nvSpPr>
        <p:spPr bwMode="auto">
          <a:xfrm>
            <a:off x="6248400" y="2216150"/>
            <a:ext cx="23622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6156" name="Text Box 12"/>
          <p:cNvSpPr txBox="1">
            <a:spLocks noChangeArrowheads="1"/>
          </p:cNvSpPr>
          <p:nvPr/>
        </p:nvSpPr>
        <p:spPr bwMode="auto">
          <a:xfrm>
            <a:off x="1219200" y="2209800"/>
            <a:ext cx="220980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70000"/>
              </a:lnSpc>
              <a:spcBef>
                <a:spcPct val="50000"/>
              </a:spcBef>
            </a:pPr>
            <a:r>
              <a:rPr lang="en-US" sz="1400" b="1" dirty="0"/>
              <a:t>Audience</a:t>
            </a:r>
          </a:p>
          <a:p>
            <a:pPr algn="ctr">
              <a:lnSpc>
                <a:spcPct val="70000"/>
              </a:lnSpc>
              <a:spcBef>
                <a:spcPct val="50000"/>
              </a:spcBef>
            </a:pPr>
            <a:r>
              <a:rPr lang="en-US" sz="1200" b="1" dirty="0"/>
              <a:t>Who should we communicate with and why?</a:t>
            </a:r>
            <a:endParaRPr lang="en-US" sz="1400" b="1" dirty="0"/>
          </a:p>
        </p:txBody>
      </p:sp>
      <p:sp>
        <p:nvSpPr>
          <p:cNvPr id="6157" name="Text Box 13"/>
          <p:cNvSpPr txBox="1">
            <a:spLocks noChangeArrowheads="1"/>
          </p:cNvSpPr>
          <p:nvPr/>
        </p:nvSpPr>
        <p:spPr bwMode="auto">
          <a:xfrm>
            <a:off x="3733800" y="2216150"/>
            <a:ext cx="220980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70000"/>
              </a:lnSpc>
              <a:spcBef>
                <a:spcPct val="50000"/>
              </a:spcBef>
            </a:pPr>
            <a:r>
              <a:rPr lang="en-US" sz="1400" b="1" dirty="0"/>
              <a:t>Media</a:t>
            </a:r>
          </a:p>
          <a:p>
            <a:pPr algn="ctr">
              <a:lnSpc>
                <a:spcPct val="70000"/>
              </a:lnSpc>
              <a:spcBef>
                <a:spcPct val="50000"/>
              </a:spcBef>
            </a:pPr>
            <a:r>
              <a:rPr lang="en-US" sz="1200" b="1" dirty="0"/>
              <a:t>What means should we employ for communications?</a:t>
            </a:r>
            <a:endParaRPr lang="en-US" sz="1400" b="1" dirty="0"/>
          </a:p>
        </p:txBody>
      </p:sp>
      <p:sp>
        <p:nvSpPr>
          <p:cNvPr id="6158" name="Text Box 14"/>
          <p:cNvSpPr txBox="1">
            <a:spLocks noChangeArrowheads="1"/>
          </p:cNvSpPr>
          <p:nvPr/>
        </p:nvSpPr>
        <p:spPr bwMode="auto">
          <a:xfrm>
            <a:off x="6248400" y="2216150"/>
            <a:ext cx="228600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70000"/>
              </a:lnSpc>
              <a:spcBef>
                <a:spcPct val="50000"/>
              </a:spcBef>
            </a:pPr>
            <a:r>
              <a:rPr lang="en-US" sz="1400" b="1" dirty="0"/>
              <a:t>Message</a:t>
            </a:r>
          </a:p>
          <a:p>
            <a:pPr algn="ctr">
              <a:lnSpc>
                <a:spcPct val="70000"/>
              </a:lnSpc>
              <a:spcBef>
                <a:spcPct val="50000"/>
              </a:spcBef>
            </a:pPr>
            <a:r>
              <a:rPr lang="en-US" sz="1200" b="1" dirty="0"/>
              <a:t>What should we communicate to others?</a:t>
            </a:r>
            <a:endParaRPr lang="en-US" sz="1400" b="1" dirty="0"/>
          </a:p>
        </p:txBody>
      </p:sp>
      <p:sp>
        <p:nvSpPr>
          <p:cNvPr id="6159" name="Text Box 15"/>
          <p:cNvSpPr txBox="1">
            <a:spLocks noChangeArrowheads="1"/>
          </p:cNvSpPr>
          <p:nvPr/>
        </p:nvSpPr>
        <p:spPr bwMode="auto">
          <a:xfrm>
            <a:off x="1219200" y="2749550"/>
            <a:ext cx="2209800" cy="264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12713" indent="-112713">
              <a:spcBef>
                <a:spcPts val="600"/>
              </a:spcBef>
              <a:buFontTx/>
              <a:buChar char="•"/>
            </a:pPr>
            <a:r>
              <a:rPr lang="en-US" sz="1400" dirty="0" smtClean="0"/>
              <a:t>Transition </a:t>
            </a:r>
            <a:r>
              <a:rPr lang="en-US" sz="1400" dirty="0"/>
              <a:t>team members</a:t>
            </a:r>
          </a:p>
          <a:p>
            <a:pPr marL="112713" indent="-112713">
              <a:spcBef>
                <a:spcPts val="600"/>
              </a:spcBef>
              <a:buFontTx/>
              <a:buChar char="•"/>
            </a:pPr>
            <a:r>
              <a:rPr lang="en-US" sz="1400" dirty="0" smtClean="0"/>
              <a:t>Affected </a:t>
            </a:r>
            <a:r>
              <a:rPr lang="en-US" sz="1400" dirty="0"/>
              <a:t>departments</a:t>
            </a:r>
          </a:p>
          <a:p>
            <a:pPr marL="112713" indent="-112713">
              <a:spcBef>
                <a:spcPts val="600"/>
              </a:spcBef>
              <a:buFontTx/>
              <a:buChar char="•"/>
            </a:pPr>
            <a:r>
              <a:rPr lang="en-US" sz="1400" dirty="0" smtClean="0"/>
              <a:t>Senior </a:t>
            </a:r>
            <a:r>
              <a:rPr lang="en-US" sz="1400" dirty="0"/>
              <a:t>managers</a:t>
            </a:r>
          </a:p>
          <a:p>
            <a:pPr marL="112713" indent="-112713">
              <a:spcBef>
                <a:spcPts val="600"/>
              </a:spcBef>
              <a:buFontTx/>
              <a:buChar char="•"/>
            </a:pPr>
            <a:r>
              <a:rPr lang="en-US" sz="1400" dirty="0" smtClean="0"/>
              <a:t>Employees</a:t>
            </a:r>
            <a:endParaRPr lang="en-US" sz="1400" dirty="0"/>
          </a:p>
          <a:p>
            <a:pPr marL="112713" indent="-112713">
              <a:spcBef>
                <a:spcPts val="600"/>
              </a:spcBef>
              <a:buFontTx/>
              <a:buChar char="•"/>
            </a:pPr>
            <a:r>
              <a:rPr lang="en-US" sz="1400" dirty="0" smtClean="0"/>
              <a:t>Suppliers</a:t>
            </a:r>
            <a:r>
              <a:rPr lang="en-US" sz="1400" dirty="0"/>
              <a:t>, distributors, </a:t>
            </a:r>
            <a:r>
              <a:rPr lang="en-US" sz="1400" dirty="0" smtClean="0"/>
              <a:t>etc.</a:t>
            </a:r>
            <a:endParaRPr lang="en-US" sz="1400" dirty="0"/>
          </a:p>
          <a:p>
            <a:pPr marL="112713" indent="-112713">
              <a:spcBef>
                <a:spcPts val="600"/>
              </a:spcBef>
              <a:buFontTx/>
              <a:buChar char="•"/>
            </a:pPr>
            <a:r>
              <a:rPr lang="en-US" sz="1400" dirty="0" smtClean="0"/>
              <a:t>Stock </a:t>
            </a:r>
            <a:r>
              <a:rPr lang="en-US" sz="1400" dirty="0"/>
              <a:t>analysts</a:t>
            </a:r>
          </a:p>
          <a:p>
            <a:pPr marL="112713" indent="-112713">
              <a:spcBef>
                <a:spcPts val="600"/>
              </a:spcBef>
              <a:buFontTx/>
              <a:buChar char="•"/>
            </a:pPr>
            <a:r>
              <a:rPr lang="en-US" sz="1400" dirty="0" smtClean="0"/>
              <a:t>Shareholders</a:t>
            </a:r>
            <a:endParaRPr lang="en-US" sz="1400" dirty="0"/>
          </a:p>
          <a:p>
            <a:pPr marL="112713" indent="-112713">
              <a:spcBef>
                <a:spcPts val="600"/>
              </a:spcBef>
              <a:buFontTx/>
              <a:buChar char="•"/>
            </a:pPr>
            <a:r>
              <a:rPr lang="en-US" sz="1400" dirty="0" smtClean="0"/>
              <a:t>Community</a:t>
            </a:r>
            <a:endParaRPr lang="en-US" sz="1400" dirty="0"/>
          </a:p>
          <a:p>
            <a:pPr marL="112713" indent="-112713">
              <a:spcBef>
                <a:spcPts val="600"/>
              </a:spcBef>
              <a:buFontTx/>
              <a:buChar char="•"/>
            </a:pPr>
            <a:r>
              <a:rPr lang="en-US" sz="1400" dirty="0" smtClean="0"/>
              <a:t>Family </a:t>
            </a:r>
            <a:r>
              <a:rPr lang="en-US" sz="1400" dirty="0"/>
              <a:t>members</a:t>
            </a:r>
          </a:p>
        </p:txBody>
      </p:sp>
      <p:sp>
        <p:nvSpPr>
          <p:cNvPr id="6160" name="Text Box 16"/>
          <p:cNvSpPr txBox="1">
            <a:spLocks noChangeArrowheads="1"/>
          </p:cNvSpPr>
          <p:nvPr/>
        </p:nvSpPr>
        <p:spPr bwMode="auto">
          <a:xfrm>
            <a:off x="3733800" y="2749550"/>
            <a:ext cx="2209800" cy="264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12713" indent="-112713">
              <a:spcBef>
                <a:spcPts val="600"/>
              </a:spcBef>
              <a:buFont typeface="Arial" pitchFamily="34" charset="0"/>
              <a:buChar char="•"/>
            </a:pPr>
            <a:r>
              <a:rPr lang="en-US" sz="1400" dirty="0" smtClean="0"/>
              <a:t>One-on-one conferences</a:t>
            </a:r>
          </a:p>
          <a:p>
            <a:pPr marL="112713" indent="-112713">
              <a:spcBef>
                <a:spcPts val="600"/>
              </a:spcBef>
              <a:buFont typeface="Arial" pitchFamily="34" charset="0"/>
              <a:buChar char="•"/>
            </a:pPr>
            <a:r>
              <a:rPr lang="en-US" sz="1400" dirty="0" smtClean="0"/>
              <a:t>Telephone </a:t>
            </a:r>
            <a:r>
              <a:rPr lang="en-US" sz="1400" dirty="0"/>
              <a:t>hotlines</a:t>
            </a:r>
          </a:p>
          <a:p>
            <a:pPr marL="112713" indent="-112713">
              <a:spcBef>
                <a:spcPts val="600"/>
              </a:spcBef>
              <a:buFont typeface="Arial" pitchFamily="34" charset="0"/>
              <a:buChar char="•"/>
            </a:pPr>
            <a:r>
              <a:rPr lang="en-US" sz="1400" dirty="0" smtClean="0"/>
              <a:t>Voice </a:t>
            </a:r>
            <a:r>
              <a:rPr lang="en-US" sz="1400" dirty="0"/>
              <a:t>mail and email</a:t>
            </a:r>
          </a:p>
          <a:p>
            <a:pPr marL="112713" indent="-112713">
              <a:spcBef>
                <a:spcPts val="600"/>
              </a:spcBef>
              <a:buFont typeface="Arial" pitchFamily="34" charset="0"/>
              <a:buChar char="•"/>
            </a:pPr>
            <a:r>
              <a:rPr lang="en-US" sz="1400" dirty="0" smtClean="0"/>
              <a:t>Meetings</a:t>
            </a:r>
            <a:r>
              <a:rPr lang="en-US" sz="1400" dirty="0"/>
              <a:t>, presentations</a:t>
            </a:r>
          </a:p>
          <a:p>
            <a:pPr marL="112713" indent="-112713">
              <a:spcBef>
                <a:spcPts val="600"/>
              </a:spcBef>
              <a:buFont typeface="Arial" pitchFamily="34" charset="0"/>
              <a:buChar char="•"/>
            </a:pPr>
            <a:r>
              <a:rPr lang="en-US" sz="1400" dirty="0" smtClean="0"/>
              <a:t>Memos </a:t>
            </a:r>
            <a:r>
              <a:rPr lang="en-US" sz="1400" dirty="0"/>
              <a:t>and letters</a:t>
            </a:r>
          </a:p>
          <a:p>
            <a:pPr marL="112713" indent="-112713">
              <a:spcBef>
                <a:spcPts val="600"/>
              </a:spcBef>
              <a:buFont typeface="Arial" pitchFamily="34" charset="0"/>
              <a:buChar char="•"/>
            </a:pPr>
            <a:r>
              <a:rPr lang="en-US" sz="1400" dirty="0" smtClean="0"/>
              <a:t>Newsletters</a:t>
            </a:r>
            <a:endParaRPr lang="en-US" sz="1400" dirty="0"/>
          </a:p>
          <a:p>
            <a:pPr marL="112713" indent="-112713">
              <a:spcBef>
                <a:spcPts val="600"/>
              </a:spcBef>
              <a:buFont typeface="Arial" pitchFamily="34" charset="0"/>
              <a:buChar char="•"/>
            </a:pPr>
            <a:r>
              <a:rPr lang="en-US" sz="1400" dirty="0" smtClean="0"/>
              <a:t>Videotapes</a:t>
            </a:r>
            <a:endParaRPr lang="en-US" sz="1400" dirty="0"/>
          </a:p>
          <a:p>
            <a:pPr marL="112713" indent="-112713">
              <a:spcBef>
                <a:spcPts val="600"/>
              </a:spcBef>
              <a:buFont typeface="Arial" pitchFamily="34" charset="0"/>
              <a:buChar char="•"/>
            </a:pPr>
            <a:r>
              <a:rPr lang="en-US" sz="1400" dirty="0" smtClean="0"/>
              <a:t>Bulletin </a:t>
            </a:r>
            <a:r>
              <a:rPr lang="en-US" sz="1400" dirty="0"/>
              <a:t>boards</a:t>
            </a:r>
          </a:p>
          <a:p>
            <a:pPr marL="112713" indent="-112713">
              <a:spcBef>
                <a:spcPts val="600"/>
              </a:spcBef>
              <a:buFont typeface="Arial" pitchFamily="34" charset="0"/>
              <a:buChar char="•"/>
            </a:pPr>
            <a:r>
              <a:rPr lang="en-US" sz="1400" dirty="0" smtClean="0"/>
              <a:t>Informal </a:t>
            </a:r>
            <a:r>
              <a:rPr lang="en-US" sz="1400" dirty="0"/>
              <a:t>conversations</a:t>
            </a:r>
          </a:p>
        </p:txBody>
      </p:sp>
      <p:sp>
        <p:nvSpPr>
          <p:cNvPr id="6161" name="Text Box 17"/>
          <p:cNvSpPr txBox="1">
            <a:spLocks noChangeArrowheads="1"/>
          </p:cNvSpPr>
          <p:nvPr/>
        </p:nvSpPr>
        <p:spPr bwMode="auto">
          <a:xfrm>
            <a:off x="6248400" y="2749550"/>
            <a:ext cx="2590800"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12713" indent="-112713">
              <a:spcBef>
                <a:spcPts val="600"/>
              </a:spcBef>
              <a:buFontTx/>
              <a:buChar char="•"/>
            </a:pPr>
            <a:r>
              <a:rPr lang="en-US" sz="1400" dirty="0" smtClean="0"/>
              <a:t>What </a:t>
            </a:r>
            <a:r>
              <a:rPr lang="en-US" sz="1400" dirty="0"/>
              <a:t>is being accomplished?</a:t>
            </a:r>
          </a:p>
          <a:p>
            <a:pPr marL="112713" indent="-112713">
              <a:spcBef>
                <a:spcPts val="600"/>
              </a:spcBef>
              <a:buFontTx/>
              <a:buChar char="•"/>
            </a:pPr>
            <a:r>
              <a:rPr lang="en-US" sz="1400" dirty="0" smtClean="0"/>
              <a:t>Why </a:t>
            </a:r>
            <a:r>
              <a:rPr lang="en-US" sz="1400" dirty="0"/>
              <a:t>are we doing it?</a:t>
            </a:r>
          </a:p>
          <a:p>
            <a:pPr marL="112713" indent="-112713">
              <a:spcBef>
                <a:spcPts val="600"/>
              </a:spcBef>
              <a:buFontTx/>
              <a:buChar char="•"/>
            </a:pPr>
            <a:r>
              <a:rPr lang="en-US" sz="1400" dirty="0" smtClean="0"/>
              <a:t>What </a:t>
            </a:r>
            <a:r>
              <a:rPr lang="en-US" sz="1400" dirty="0"/>
              <a:t>does it mean to the organization?</a:t>
            </a:r>
          </a:p>
          <a:p>
            <a:pPr marL="112713" indent="-112713">
              <a:spcBef>
                <a:spcPts val="600"/>
              </a:spcBef>
              <a:buFontTx/>
              <a:buChar char="•"/>
            </a:pPr>
            <a:r>
              <a:rPr lang="en-US" sz="1400" dirty="0" smtClean="0"/>
              <a:t>Who </a:t>
            </a:r>
            <a:r>
              <a:rPr lang="en-US" sz="1400" dirty="0"/>
              <a:t>will be affected by the changes?</a:t>
            </a:r>
          </a:p>
          <a:p>
            <a:pPr marL="112713" indent="-112713">
              <a:spcBef>
                <a:spcPts val="600"/>
              </a:spcBef>
              <a:buFontTx/>
              <a:buChar char="•"/>
            </a:pPr>
            <a:r>
              <a:rPr lang="en-US" sz="1400" dirty="0" smtClean="0"/>
              <a:t>Who </a:t>
            </a:r>
            <a:r>
              <a:rPr lang="en-US" sz="1400" dirty="0"/>
              <a:t>is in charge?</a:t>
            </a:r>
          </a:p>
          <a:p>
            <a:pPr marL="112713" indent="-112713">
              <a:spcBef>
                <a:spcPts val="600"/>
              </a:spcBef>
              <a:buFontTx/>
              <a:buChar char="•"/>
            </a:pPr>
            <a:r>
              <a:rPr lang="en-US" sz="1400" dirty="0" smtClean="0"/>
              <a:t>When </a:t>
            </a:r>
            <a:r>
              <a:rPr lang="en-US" sz="1400" dirty="0"/>
              <a:t>will change happen?</a:t>
            </a:r>
          </a:p>
          <a:p>
            <a:pPr marL="112713" indent="-112713">
              <a:spcBef>
                <a:spcPts val="600"/>
              </a:spcBef>
              <a:buFontTx/>
              <a:buChar char="•"/>
            </a:pPr>
            <a:r>
              <a:rPr lang="en-US" sz="1400" dirty="0" smtClean="0"/>
              <a:t>How </a:t>
            </a:r>
            <a:r>
              <a:rPr lang="en-US" sz="1400" dirty="0"/>
              <a:t>will integration be accomplished?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r>
              <a:rPr lang="en-US" dirty="0" smtClean="0"/>
              <a:t>2.  Ambitious Vision  </a:t>
            </a:r>
          </a:p>
        </p:txBody>
      </p:sp>
      <p:sp>
        <p:nvSpPr>
          <p:cNvPr id="7170"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7171"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586D8AE-597D-4ECD-BF85-912345675B18}" type="slidenum">
              <a:rPr lang="en-US" sz="1400">
                <a:solidFill>
                  <a:schemeClr val="bg2"/>
                </a:solidFill>
              </a:rPr>
              <a:pPr/>
              <a:t>4</a:t>
            </a:fld>
            <a:endParaRPr lang="en-US" sz="1400" dirty="0">
              <a:solidFill>
                <a:schemeClr val="bg2"/>
              </a:solidFill>
            </a:endParaRPr>
          </a:p>
        </p:txBody>
      </p:sp>
      <p:sp>
        <p:nvSpPr>
          <p:cNvPr id="7173" name="Text Box 3"/>
          <p:cNvSpPr txBox="1">
            <a:spLocks noChangeArrowheads="1"/>
          </p:cNvSpPr>
          <p:nvPr/>
        </p:nvSpPr>
        <p:spPr bwMode="auto">
          <a:xfrm>
            <a:off x="1066800" y="1668463"/>
            <a:ext cx="731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Plans that are developed in the context of an ambitious vision and a consistent long-term strategy create realizable targets.</a:t>
            </a:r>
          </a:p>
        </p:txBody>
      </p:sp>
      <p:sp>
        <p:nvSpPr>
          <p:cNvPr id="7174" name="Text Box 4"/>
          <p:cNvSpPr txBox="1">
            <a:spLocks noChangeArrowheads="1"/>
          </p:cNvSpPr>
          <p:nvPr/>
        </p:nvSpPr>
        <p:spPr bwMode="auto">
          <a:xfrm>
            <a:off x="1066800" y="2362200"/>
            <a:ext cx="274320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74625" indent="-174625">
              <a:spcBef>
                <a:spcPct val="50000"/>
              </a:spcBef>
              <a:buFontTx/>
              <a:buChar char="•"/>
            </a:pPr>
            <a:r>
              <a:rPr lang="en-US" sz="1400" dirty="0" smtClean="0"/>
              <a:t>How </a:t>
            </a:r>
            <a:r>
              <a:rPr lang="en-US" sz="1400" dirty="0"/>
              <a:t>can we cut costs/increase revenues?</a:t>
            </a:r>
          </a:p>
          <a:p>
            <a:pPr marL="174625" indent="-174625">
              <a:spcBef>
                <a:spcPct val="50000"/>
              </a:spcBef>
              <a:buFontTx/>
              <a:buChar char="•"/>
            </a:pPr>
            <a:r>
              <a:rPr lang="en-US" sz="1400" dirty="0" smtClean="0"/>
              <a:t>How </a:t>
            </a:r>
            <a:r>
              <a:rPr lang="en-US" sz="1400" dirty="0"/>
              <a:t>can we best serve our customers?</a:t>
            </a:r>
            <a:br>
              <a:rPr lang="en-US" sz="1400" dirty="0"/>
            </a:br>
            <a:endParaRPr lang="en-US" sz="1400" dirty="0"/>
          </a:p>
          <a:p>
            <a:pPr marL="174625" indent="-174625">
              <a:spcBef>
                <a:spcPct val="50000"/>
              </a:spcBef>
              <a:buFontTx/>
              <a:buChar char="•"/>
            </a:pPr>
            <a:r>
              <a:rPr lang="en-US" sz="1400" dirty="0" smtClean="0"/>
              <a:t>How </a:t>
            </a:r>
            <a:r>
              <a:rPr lang="en-US" sz="1400" dirty="0"/>
              <a:t>should we market and sell our products across the new customer base?</a:t>
            </a:r>
          </a:p>
          <a:p>
            <a:pPr marL="174625" indent="-174625">
              <a:spcBef>
                <a:spcPct val="50000"/>
              </a:spcBef>
              <a:buFontTx/>
              <a:buChar char="•"/>
            </a:pPr>
            <a:r>
              <a:rPr lang="en-US" sz="1400" dirty="0" smtClean="0"/>
              <a:t>Which </a:t>
            </a:r>
            <a:r>
              <a:rPr lang="en-US" sz="1400" dirty="0"/>
              <a:t>operations can we eliminate or rationalize?</a:t>
            </a:r>
          </a:p>
          <a:p>
            <a:pPr marL="174625" indent="-174625">
              <a:spcBef>
                <a:spcPct val="50000"/>
              </a:spcBef>
              <a:buFontTx/>
              <a:buChar char="•"/>
            </a:pPr>
            <a:r>
              <a:rPr lang="en-US" sz="1400" dirty="0" smtClean="0"/>
              <a:t>How </a:t>
            </a:r>
            <a:r>
              <a:rPr lang="en-US" sz="1400" dirty="0"/>
              <a:t>will the competition react?</a:t>
            </a:r>
          </a:p>
        </p:txBody>
      </p:sp>
      <p:sp>
        <p:nvSpPr>
          <p:cNvPr id="7175" name="Text Box 5"/>
          <p:cNvSpPr txBox="1">
            <a:spLocks noChangeArrowheads="1"/>
          </p:cNvSpPr>
          <p:nvPr/>
        </p:nvSpPr>
        <p:spPr bwMode="auto">
          <a:xfrm>
            <a:off x="4495800" y="2362200"/>
            <a:ext cx="3962400" cy="321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74625" indent="-174625">
              <a:spcBef>
                <a:spcPct val="50000"/>
              </a:spcBef>
              <a:buFontTx/>
              <a:buChar char="•"/>
            </a:pPr>
            <a:r>
              <a:rPr lang="en-US" sz="1400" dirty="0" smtClean="0"/>
              <a:t>What </a:t>
            </a:r>
            <a:r>
              <a:rPr lang="en-US" sz="1400" dirty="0"/>
              <a:t>are the value drivers in the merger?  How can we best position ourselves for the next deal?</a:t>
            </a:r>
          </a:p>
          <a:p>
            <a:pPr marL="174625" indent="-174625">
              <a:spcBef>
                <a:spcPct val="50000"/>
              </a:spcBef>
              <a:buFontTx/>
              <a:buChar char="•"/>
            </a:pPr>
            <a:r>
              <a:rPr lang="en-US" sz="1400" dirty="0" smtClean="0"/>
              <a:t>Should </a:t>
            </a:r>
            <a:r>
              <a:rPr lang="en-US" sz="1400" dirty="0"/>
              <a:t>the market be re-segmented?  Which customer segments are attractive?  Which facility should serve which customer?</a:t>
            </a:r>
          </a:p>
          <a:p>
            <a:pPr marL="174625" indent="-174625">
              <a:spcBef>
                <a:spcPct val="50000"/>
              </a:spcBef>
              <a:buFontTx/>
              <a:buChar char="•"/>
            </a:pPr>
            <a:r>
              <a:rPr lang="en-US" sz="1400" dirty="0" smtClean="0"/>
              <a:t>Does </a:t>
            </a:r>
            <a:r>
              <a:rPr lang="en-US" sz="1400" dirty="0"/>
              <a:t>the merger offer new value to customers?  Is there potential for better service, lower costs?  How should combined offerings be marketed?</a:t>
            </a:r>
          </a:p>
          <a:p>
            <a:pPr marL="174625" indent="-174625">
              <a:spcBef>
                <a:spcPct val="50000"/>
              </a:spcBef>
              <a:buFontTx/>
              <a:buChar char="•"/>
            </a:pPr>
            <a:r>
              <a:rPr lang="en-US" sz="1400" dirty="0" smtClean="0"/>
              <a:t>How </a:t>
            </a:r>
            <a:r>
              <a:rPr lang="en-US" sz="1400" dirty="0"/>
              <a:t>can we best align our operations with customer needs?  To increase business potential?</a:t>
            </a:r>
          </a:p>
          <a:p>
            <a:pPr marL="174625" indent="-174625">
              <a:spcBef>
                <a:spcPct val="50000"/>
              </a:spcBef>
              <a:buFontTx/>
              <a:buChar char="•"/>
            </a:pPr>
            <a:r>
              <a:rPr lang="en-US" sz="1400" dirty="0" smtClean="0"/>
              <a:t>Can </a:t>
            </a:r>
            <a:r>
              <a:rPr lang="en-US" sz="1400" dirty="0"/>
              <a:t>we develop competitive advantage?</a:t>
            </a:r>
          </a:p>
          <a:p>
            <a:pPr>
              <a:spcBef>
                <a:spcPct val="50000"/>
              </a:spcBef>
              <a:buFontTx/>
              <a:buChar char="•"/>
            </a:pPr>
            <a:endParaRPr lang="en-US" sz="1400" dirty="0"/>
          </a:p>
        </p:txBody>
      </p:sp>
      <p:sp>
        <p:nvSpPr>
          <p:cNvPr id="7176" name="AutoShape 6"/>
          <p:cNvSpPr>
            <a:spLocks noChangeArrowheads="1"/>
          </p:cNvSpPr>
          <p:nvPr/>
        </p:nvSpPr>
        <p:spPr bwMode="auto">
          <a:xfrm>
            <a:off x="1447800" y="5334000"/>
            <a:ext cx="1219200" cy="381000"/>
          </a:xfrm>
          <a:prstGeom prst="rightArrow">
            <a:avLst>
              <a:gd name="adj1" fmla="val 50000"/>
              <a:gd name="adj2" fmla="val 8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177" name="Text Box 7"/>
          <p:cNvSpPr txBox="1">
            <a:spLocks noChangeArrowheads="1"/>
          </p:cNvSpPr>
          <p:nvPr/>
        </p:nvSpPr>
        <p:spPr bwMode="auto">
          <a:xfrm>
            <a:off x="2819400" y="5334000"/>
            <a:ext cx="5715000" cy="366713"/>
          </a:xfrm>
          <a:prstGeom prst="rect">
            <a:avLst/>
          </a:prstGeom>
          <a:solidFill>
            <a:schemeClr val="bg1"/>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a:t>What are the targets for the integrated corporation?</a:t>
            </a:r>
          </a:p>
        </p:txBody>
      </p:sp>
      <p:sp>
        <p:nvSpPr>
          <p:cNvPr id="7178" name="AutoShape 8"/>
          <p:cNvSpPr>
            <a:spLocks noChangeArrowheads="1"/>
          </p:cNvSpPr>
          <p:nvPr/>
        </p:nvSpPr>
        <p:spPr bwMode="auto">
          <a:xfrm>
            <a:off x="3771900" y="2438400"/>
            <a:ext cx="609600" cy="228600"/>
          </a:xfrm>
          <a:prstGeom prst="rightArrow">
            <a:avLst>
              <a:gd name="adj1" fmla="val 50000"/>
              <a:gd name="adj2"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179" name="AutoShape 9"/>
          <p:cNvSpPr>
            <a:spLocks noChangeArrowheads="1"/>
          </p:cNvSpPr>
          <p:nvPr/>
        </p:nvSpPr>
        <p:spPr bwMode="auto">
          <a:xfrm>
            <a:off x="3771900" y="2971800"/>
            <a:ext cx="609600" cy="228600"/>
          </a:xfrm>
          <a:prstGeom prst="rightArrow">
            <a:avLst>
              <a:gd name="adj1" fmla="val 50000"/>
              <a:gd name="adj2"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180" name="AutoShape 10"/>
          <p:cNvSpPr>
            <a:spLocks noChangeArrowheads="1"/>
          </p:cNvSpPr>
          <p:nvPr/>
        </p:nvSpPr>
        <p:spPr bwMode="auto">
          <a:xfrm>
            <a:off x="3771900" y="3733800"/>
            <a:ext cx="609600" cy="228600"/>
          </a:xfrm>
          <a:prstGeom prst="rightArrow">
            <a:avLst>
              <a:gd name="adj1" fmla="val 50000"/>
              <a:gd name="adj2"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181" name="AutoShape 11"/>
          <p:cNvSpPr>
            <a:spLocks noChangeArrowheads="1"/>
          </p:cNvSpPr>
          <p:nvPr/>
        </p:nvSpPr>
        <p:spPr bwMode="auto">
          <a:xfrm>
            <a:off x="3771900" y="4419600"/>
            <a:ext cx="609600" cy="228600"/>
          </a:xfrm>
          <a:prstGeom prst="rightArrow">
            <a:avLst>
              <a:gd name="adj1" fmla="val 50000"/>
              <a:gd name="adj2"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7182" name="AutoShape 12"/>
          <p:cNvSpPr>
            <a:spLocks noChangeArrowheads="1"/>
          </p:cNvSpPr>
          <p:nvPr/>
        </p:nvSpPr>
        <p:spPr bwMode="auto">
          <a:xfrm>
            <a:off x="3771900" y="4953000"/>
            <a:ext cx="609600" cy="228600"/>
          </a:xfrm>
          <a:prstGeom prst="rightArrow">
            <a:avLst>
              <a:gd name="adj1" fmla="val 50000"/>
              <a:gd name="adj2"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lstStyle/>
          <a:p>
            <a:r>
              <a:rPr lang="en-US" dirty="0" smtClean="0"/>
              <a:t>3.  Effective Alignment</a:t>
            </a:r>
          </a:p>
        </p:txBody>
      </p:sp>
      <p:sp>
        <p:nvSpPr>
          <p:cNvPr id="8194"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8195"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862C60B-DE87-43AB-9C33-E3464D7984F3}" type="slidenum">
              <a:rPr lang="en-US" sz="1400">
                <a:solidFill>
                  <a:schemeClr val="bg2"/>
                </a:solidFill>
              </a:rPr>
              <a:pPr/>
              <a:t>5</a:t>
            </a:fld>
            <a:endParaRPr lang="en-US" sz="1400" dirty="0">
              <a:solidFill>
                <a:schemeClr val="bg2"/>
              </a:solidFill>
            </a:endParaRPr>
          </a:p>
        </p:txBody>
      </p:sp>
      <p:sp>
        <p:nvSpPr>
          <p:cNvPr id="8197" name="Text Box 3"/>
          <p:cNvSpPr txBox="1">
            <a:spLocks noChangeArrowheads="1"/>
          </p:cNvSpPr>
          <p:nvPr/>
        </p:nvSpPr>
        <p:spPr bwMode="auto">
          <a:xfrm>
            <a:off x="990600" y="1600200"/>
            <a:ext cx="76962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Mergers and acquisitions often are intended to meet a number of objectives. </a:t>
            </a:r>
            <a:r>
              <a:rPr lang="en-US" sz="1800" dirty="0" smtClean="0"/>
              <a:t>But </a:t>
            </a:r>
            <a:r>
              <a:rPr lang="en-US" sz="1800" dirty="0"/>
              <a:t>a clear vision of these aims needs to be communicated to the merged organizations</a:t>
            </a:r>
            <a:r>
              <a:rPr lang="en-US" sz="1800" dirty="0" smtClean="0"/>
              <a:t>. </a:t>
            </a:r>
            <a:r>
              <a:rPr lang="en-US" sz="1800" dirty="0"/>
              <a:t>M &amp; A objectives involve some combination of improved costs and revenues.</a:t>
            </a:r>
            <a:endParaRPr lang="en-US" dirty="0"/>
          </a:p>
        </p:txBody>
      </p:sp>
      <p:sp>
        <p:nvSpPr>
          <p:cNvPr id="8198" name="AutoShape 11"/>
          <p:cNvSpPr>
            <a:spLocks noChangeArrowheads="1"/>
          </p:cNvSpPr>
          <p:nvPr/>
        </p:nvSpPr>
        <p:spPr bwMode="auto">
          <a:xfrm>
            <a:off x="1600200" y="5562600"/>
            <a:ext cx="381000" cy="228600"/>
          </a:xfrm>
          <a:prstGeom prst="right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8199" name="Text Box 12"/>
          <p:cNvSpPr txBox="1">
            <a:spLocks noChangeArrowheads="1"/>
          </p:cNvSpPr>
          <p:nvPr/>
        </p:nvSpPr>
        <p:spPr bwMode="auto">
          <a:xfrm>
            <a:off x="2133600" y="5486400"/>
            <a:ext cx="2438400" cy="366713"/>
          </a:xfrm>
          <a:prstGeom prst="rect">
            <a:avLst/>
          </a:prstGeom>
          <a:solidFill>
            <a:schemeClr val="bg1"/>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a:t>Leaner  Organization</a:t>
            </a:r>
            <a:endParaRPr lang="en-US" b="1" dirty="0"/>
          </a:p>
        </p:txBody>
      </p:sp>
      <p:sp>
        <p:nvSpPr>
          <p:cNvPr id="8200" name="AutoShape 13"/>
          <p:cNvSpPr>
            <a:spLocks noChangeArrowheads="1"/>
          </p:cNvSpPr>
          <p:nvPr/>
        </p:nvSpPr>
        <p:spPr bwMode="auto">
          <a:xfrm>
            <a:off x="4953000" y="5562600"/>
            <a:ext cx="381000" cy="228600"/>
          </a:xfrm>
          <a:prstGeom prst="rightArrow">
            <a:avLst>
              <a:gd name="adj1" fmla="val 50000"/>
              <a:gd name="adj2" fmla="val 41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8201" name="Text Box 14"/>
          <p:cNvSpPr txBox="1">
            <a:spLocks noChangeArrowheads="1"/>
          </p:cNvSpPr>
          <p:nvPr/>
        </p:nvSpPr>
        <p:spPr bwMode="auto">
          <a:xfrm>
            <a:off x="5410200" y="5486400"/>
            <a:ext cx="2895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a:t>Sum is Greater Than Parts</a:t>
            </a:r>
            <a:endParaRPr lang="en-US" b="1" dirty="0"/>
          </a:p>
        </p:txBody>
      </p:sp>
      <p:sp>
        <p:nvSpPr>
          <p:cNvPr id="8202" name="Rectangle 15"/>
          <p:cNvSpPr>
            <a:spLocks noChangeArrowheads="1"/>
          </p:cNvSpPr>
          <p:nvPr/>
        </p:nvSpPr>
        <p:spPr bwMode="auto">
          <a:xfrm>
            <a:off x="1447800" y="3505200"/>
            <a:ext cx="3200400" cy="1905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8203" name="Rectangle 16"/>
          <p:cNvSpPr>
            <a:spLocks noChangeArrowheads="1"/>
          </p:cNvSpPr>
          <p:nvPr/>
        </p:nvSpPr>
        <p:spPr bwMode="auto">
          <a:xfrm>
            <a:off x="4953000" y="3505200"/>
            <a:ext cx="3200400" cy="1905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8204" name="Oval 17"/>
          <p:cNvSpPr>
            <a:spLocks noChangeArrowheads="1"/>
          </p:cNvSpPr>
          <p:nvPr/>
        </p:nvSpPr>
        <p:spPr bwMode="auto">
          <a:xfrm>
            <a:off x="3733800" y="2514600"/>
            <a:ext cx="21336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8205" name="Text Box 18"/>
          <p:cNvSpPr txBox="1">
            <a:spLocks noChangeArrowheads="1"/>
          </p:cNvSpPr>
          <p:nvPr/>
        </p:nvSpPr>
        <p:spPr bwMode="auto">
          <a:xfrm>
            <a:off x="4191000" y="2514600"/>
            <a:ext cx="12954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600" b="1" dirty="0"/>
              <a:t>Time Energy Money</a:t>
            </a:r>
          </a:p>
        </p:txBody>
      </p:sp>
      <p:sp>
        <p:nvSpPr>
          <p:cNvPr id="8206" name="Line 19"/>
          <p:cNvSpPr>
            <a:spLocks noChangeShapeType="1"/>
          </p:cNvSpPr>
          <p:nvPr/>
        </p:nvSpPr>
        <p:spPr bwMode="auto">
          <a:xfrm>
            <a:off x="1447800" y="3886200"/>
            <a:ext cx="320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8207" name="Line 20"/>
          <p:cNvSpPr>
            <a:spLocks noChangeShapeType="1"/>
          </p:cNvSpPr>
          <p:nvPr/>
        </p:nvSpPr>
        <p:spPr bwMode="auto">
          <a:xfrm>
            <a:off x="4953000" y="3886200"/>
            <a:ext cx="320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8208" name="Text Box 21"/>
          <p:cNvSpPr txBox="1">
            <a:spLocks noChangeArrowheads="1"/>
          </p:cNvSpPr>
          <p:nvPr/>
        </p:nvSpPr>
        <p:spPr bwMode="auto">
          <a:xfrm>
            <a:off x="1470025" y="3505200"/>
            <a:ext cx="3101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b="1" i="1" dirty="0"/>
              <a:t>Goal:  Lower Costs</a:t>
            </a:r>
          </a:p>
        </p:txBody>
      </p:sp>
      <p:sp>
        <p:nvSpPr>
          <p:cNvPr id="8209" name="Text Box 22"/>
          <p:cNvSpPr txBox="1">
            <a:spLocks noChangeArrowheads="1"/>
          </p:cNvSpPr>
          <p:nvPr/>
        </p:nvSpPr>
        <p:spPr bwMode="auto">
          <a:xfrm>
            <a:off x="5029200" y="3505200"/>
            <a:ext cx="3101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1800" b="1" i="1" dirty="0"/>
              <a:t>Goal:  Increased Revenues</a:t>
            </a:r>
          </a:p>
        </p:txBody>
      </p:sp>
      <p:sp>
        <p:nvSpPr>
          <p:cNvPr id="8210" name="Text Box 23"/>
          <p:cNvSpPr txBox="1">
            <a:spLocks noChangeArrowheads="1"/>
          </p:cNvSpPr>
          <p:nvPr/>
        </p:nvSpPr>
        <p:spPr bwMode="auto">
          <a:xfrm>
            <a:off x="1524000" y="3886200"/>
            <a:ext cx="3276600" cy="144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a:t>Greater efficiency through:</a:t>
            </a:r>
          </a:p>
          <a:p>
            <a:pPr>
              <a:lnSpc>
                <a:spcPct val="80000"/>
              </a:lnSpc>
              <a:spcBef>
                <a:spcPct val="50000"/>
              </a:spcBef>
              <a:buFontTx/>
              <a:buChar char="•"/>
            </a:pPr>
            <a:r>
              <a:rPr lang="en-US" sz="1600" dirty="0"/>
              <a:t>  Eliminating redundancy</a:t>
            </a:r>
          </a:p>
          <a:p>
            <a:pPr>
              <a:lnSpc>
                <a:spcPct val="60000"/>
              </a:lnSpc>
              <a:spcBef>
                <a:spcPct val="50000"/>
              </a:spcBef>
              <a:buFontTx/>
              <a:buChar char="•"/>
            </a:pPr>
            <a:r>
              <a:rPr lang="en-US" sz="1600" dirty="0"/>
              <a:t>  Improving balance sheets</a:t>
            </a:r>
          </a:p>
          <a:p>
            <a:pPr>
              <a:lnSpc>
                <a:spcPct val="60000"/>
              </a:lnSpc>
              <a:spcBef>
                <a:spcPct val="50000"/>
              </a:spcBef>
              <a:buFontTx/>
              <a:buChar char="•"/>
            </a:pPr>
            <a:r>
              <a:rPr lang="en-US" sz="1600" dirty="0"/>
              <a:t>  Gaining better supplier leverage</a:t>
            </a:r>
          </a:p>
          <a:p>
            <a:pPr>
              <a:lnSpc>
                <a:spcPct val="40000"/>
              </a:lnSpc>
              <a:spcBef>
                <a:spcPct val="50000"/>
              </a:spcBef>
              <a:buFontTx/>
              <a:buChar char="•"/>
            </a:pPr>
            <a:r>
              <a:rPr lang="en-US" sz="1600" dirty="0"/>
              <a:t>  Transferring technology, processes</a:t>
            </a:r>
            <a:endParaRPr lang="en-US" sz="1800" b="1" dirty="0"/>
          </a:p>
        </p:txBody>
      </p:sp>
      <p:sp>
        <p:nvSpPr>
          <p:cNvPr id="8211" name="Text Box 24"/>
          <p:cNvSpPr txBox="1">
            <a:spLocks noChangeArrowheads="1"/>
          </p:cNvSpPr>
          <p:nvPr/>
        </p:nvSpPr>
        <p:spPr bwMode="auto">
          <a:xfrm>
            <a:off x="5029200" y="3886200"/>
            <a:ext cx="3124200" cy="144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a:t>Growth through:</a:t>
            </a:r>
          </a:p>
          <a:p>
            <a:pPr>
              <a:lnSpc>
                <a:spcPct val="80000"/>
              </a:lnSpc>
              <a:spcBef>
                <a:spcPct val="50000"/>
              </a:spcBef>
              <a:buFontTx/>
              <a:buChar char="•"/>
            </a:pPr>
            <a:r>
              <a:rPr lang="en-US" sz="1600" dirty="0"/>
              <a:t>  Coordinated marketing and sales</a:t>
            </a:r>
          </a:p>
          <a:p>
            <a:pPr>
              <a:lnSpc>
                <a:spcPct val="60000"/>
              </a:lnSpc>
              <a:spcBef>
                <a:spcPct val="50000"/>
              </a:spcBef>
              <a:buFontTx/>
              <a:buChar char="•"/>
            </a:pPr>
            <a:r>
              <a:rPr lang="en-US" sz="1600" dirty="0"/>
              <a:t>  Strengthened R&amp;D</a:t>
            </a:r>
          </a:p>
          <a:p>
            <a:pPr>
              <a:lnSpc>
                <a:spcPct val="60000"/>
              </a:lnSpc>
              <a:spcBef>
                <a:spcPct val="50000"/>
              </a:spcBef>
              <a:buFontTx/>
              <a:buChar char="•"/>
            </a:pPr>
            <a:r>
              <a:rPr lang="en-US" sz="1600" dirty="0"/>
              <a:t>  Shared knowledge</a:t>
            </a:r>
          </a:p>
          <a:p>
            <a:pPr>
              <a:lnSpc>
                <a:spcPct val="40000"/>
              </a:lnSpc>
              <a:spcBef>
                <a:spcPct val="50000"/>
              </a:spcBef>
              <a:buFontTx/>
              <a:buChar char="•"/>
            </a:pPr>
            <a:r>
              <a:rPr lang="en-US" sz="1600" dirty="0"/>
              <a:t>  Managing external environment</a:t>
            </a:r>
            <a:endParaRPr lang="en-US" sz="1800" b="1" dirty="0"/>
          </a:p>
        </p:txBody>
      </p:sp>
      <p:sp>
        <p:nvSpPr>
          <p:cNvPr id="8212" name="AutoShape 26"/>
          <p:cNvSpPr>
            <a:spLocks noChangeArrowheads="1"/>
          </p:cNvSpPr>
          <p:nvPr/>
        </p:nvSpPr>
        <p:spPr bwMode="auto">
          <a:xfrm rot="5400000">
            <a:off x="5791200" y="2819400"/>
            <a:ext cx="838200" cy="533400"/>
          </a:xfrm>
          <a:custGeom>
            <a:avLst/>
            <a:gdLst>
              <a:gd name="T0" fmla="*/ 586973 w 21600"/>
              <a:gd name="T1" fmla="*/ 0 h 21600"/>
              <a:gd name="T2" fmla="*/ 586973 w 21600"/>
              <a:gd name="T3" fmla="*/ 300235 h 21600"/>
              <a:gd name="T4" fmla="*/ 125614 w 21600"/>
              <a:gd name="T5" fmla="*/ 533400 h 21600"/>
              <a:gd name="T6" fmla="*/ 838200 w 21600"/>
              <a:gd name="T7" fmla="*/ 150118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8213" name="AutoShape 27"/>
          <p:cNvSpPr>
            <a:spLocks noChangeArrowheads="1"/>
          </p:cNvSpPr>
          <p:nvPr/>
        </p:nvSpPr>
        <p:spPr bwMode="auto">
          <a:xfrm rot="16200000" flipH="1">
            <a:off x="2895600" y="2819400"/>
            <a:ext cx="838200" cy="533400"/>
          </a:xfrm>
          <a:custGeom>
            <a:avLst/>
            <a:gdLst>
              <a:gd name="T0" fmla="*/ 586973 w 21600"/>
              <a:gd name="T1" fmla="*/ 0 h 21600"/>
              <a:gd name="T2" fmla="*/ 586973 w 21600"/>
              <a:gd name="T3" fmla="*/ 300235 h 21600"/>
              <a:gd name="T4" fmla="*/ 125614 w 21600"/>
              <a:gd name="T5" fmla="*/ 533400 h 21600"/>
              <a:gd name="T6" fmla="*/ 838200 w 21600"/>
              <a:gd name="T7" fmla="*/ 150118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3" name="Rectangle 45"/>
          <p:cNvSpPr>
            <a:spLocks noChangeArrowheads="1"/>
          </p:cNvSpPr>
          <p:nvPr/>
        </p:nvSpPr>
        <p:spPr bwMode="auto">
          <a:xfrm>
            <a:off x="1143000" y="3657600"/>
            <a:ext cx="7239000" cy="2286000"/>
          </a:xfrm>
          <a:prstGeom prst="rect">
            <a:avLst/>
          </a:prstGeom>
          <a:solidFill>
            <a:schemeClr val="bg1"/>
          </a:solidFill>
          <a:ln w="9525">
            <a:solidFill>
              <a:schemeClr val="tx1"/>
            </a:solidFill>
            <a:miter lim="800000"/>
            <a:headEnd/>
            <a:tailEnd/>
          </a:ln>
          <a:effectLst/>
          <a:extLst/>
        </p:spPr>
        <p:txBody>
          <a:bodyPr wrap="none" anchor="ctr"/>
          <a:lstStyle/>
          <a:p>
            <a:endParaRPr lang="en-US" dirty="0"/>
          </a:p>
        </p:txBody>
      </p:sp>
      <p:sp>
        <p:nvSpPr>
          <p:cNvPr id="9220" name="Rectangle 2"/>
          <p:cNvSpPr>
            <a:spLocks noGrp="1" noChangeArrowheads="1"/>
          </p:cNvSpPr>
          <p:nvPr>
            <p:ph type="title"/>
          </p:nvPr>
        </p:nvSpPr>
        <p:spPr/>
        <p:txBody>
          <a:bodyPr/>
          <a:lstStyle/>
          <a:p>
            <a:r>
              <a:rPr lang="en-US" dirty="0" smtClean="0"/>
              <a:t>Eliminating redundancy</a:t>
            </a:r>
          </a:p>
        </p:txBody>
      </p:sp>
      <p:sp>
        <p:nvSpPr>
          <p:cNvPr id="9218"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9219"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0069261-C959-4973-803F-A363D25BD23B}" type="slidenum">
              <a:rPr lang="en-US" sz="1400">
                <a:solidFill>
                  <a:schemeClr val="bg2"/>
                </a:solidFill>
              </a:rPr>
              <a:pPr/>
              <a:t>6</a:t>
            </a:fld>
            <a:endParaRPr lang="en-US" sz="1400" dirty="0">
              <a:solidFill>
                <a:schemeClr val="bg2"/>
              </a:solidFill>
            </a:endParaRPr>
          </a:p>
        </p:txBody>
      </p:sp>
      <p:sp>
        <p:nvSpPr>
          <p:cNvPr id="9221" name="Text Box 3"/>
          <p:cNvSpPr txBox="1">
            <a:spLocks noChangeArrowheads="1"/>
          </p:cNvSpPr>
          <p:nvPr/>
        </p:nvSpPr>
        <p:spPr bwMode="auto">
          <a:xfrm>
            <a:off x="1066800" y="1524000"/>
            <a:ext cx="7620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Which functions are performed in the pre-merger companies that can be consolidated or assigned to one organization on behalf of the whole enterprise?</a:t>
            </a:r>
            <a:endParaRPr lang="en-US" sz="2000" dirty="0"/>
          </a:p>
        </p:txBody>
      </p:sp>
      <p:sp>
        <p:nvSpPr>
          <p:cNvPr id="9224" name="Rectangle 9"/>
          <p:cNvSpPr>
            <a:spLocks noChangeArrowheads="1"/>
          </p:cNvSpPr>
          <p:nvPr/>
        </p:nvSpPr>
        <p:spPr bwMode="auto">
          <a:xfrm>
            <a:off x="1143000" y="2362200"/>
            <a:ext cx="7239000" cy="129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225" name="Rectangle 13"/>
          <p:cNvSpPr>
            <a:spLocks noChangeArrowheads="1"/>
          </p:cNvSpPr>
          <p:nvPr/>
        </p:nvSpPr>
        <p:spPr bwMode="auto">
          <a:xfrm rot="10800000">
            <a:off x="2514600" y="2362200"/>
            <a:ext cx="530225" cy="129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226" name="Rectangle 14"/>
          <p:cNvSpPr>
            <a:spLocks noChangeArrowheads="1"/>
          </p:cNvSpPr>
          <p:nvPr/>
        </p:nvSpPr>
        <p:spPr bwMode="auto">
          <a:xfrm>
            <a:off x="3505200" y="2362200"/>
            <a:ext cx="533400" cy="129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227" name="Rectangle 16"/>
          <p:cNvSpPr>
            <a:spLocks noChangeArrowheads="1"/>
          </p:cNvSpPr>
          <p:nvPr/>
        </p:nvSpPr>
        <p:spPr bwMode="auto">
          <a:xfrm>
            <a:off x="4572000" y="2362200"/>
            <a:ext cx="530225" cy="129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228" name="Rectangle 17"/>
          <p:cNvSpPr>
            <a:spLocks noChangeArrowheads="1"/>
          </p:cNvSpPr>
          <p:nvPr/>
        </p:nvSpPr>
        <p:spPr bwMode="auto">
          <a:xfrm>
            <a:off x="5105400" y="2362200"/>
            <a:ext cx="530225" cy="129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229" name="Rectangle 18"/>
          <p:cNvSpPr>
            <a:spLocks noChangeArrowheads="1"/>
          </p:cNvSpPr>
          <p:nvPr/>
        </p:nvSpPr>
        <p:spPr bwMode="auto">
          <a:xfrm>
            <a:off x="5638800" y="2362200"/>
            <a:ext cx="2743200" cy="1295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600" b="1" dirty="0"/>
          </a:p>
        </p:txBody>
      </p:sp>
      <p:sp>
        <p:nvSpPr>
          <p:cNvPr id="9230" name="Text Box 19"/>
          <p:cNvSpPr txBox="1">
            <a:spLocks noChangeArrowheads="1"/>
          </p:cNvSpPr>
          <p:nvPr/>
        </p:nvSpPr>
        <p:spPr bwMode="auto">
          <a:xfrm>
            <a:off x="1219200" y="2787650"/>
            <a:ext cx="1219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dirty="0"/>
              <a:t>Function</a:t>
            </a:r>
          </a:p>
        </p:txBody>
      </p:sp>
      <p:sp>
        <p:nvSpPr>
          <p:cNvPr id="9231" name="Text Box 20"/>
          <p:cNvSpPr txBox="1">
            <a:spLocks noChangeArrowheads="1"/>
          </p:cNvSpPr>
          <p:nvPr/>
        </p:nvSpPr>
        <p:spPr bwMode="auto">
          <a:xfrm rot="-5491231">
            <a:off x="2755106" y="2797969"/>
            <a:ext cx="9159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dirty="0"/>
              <a:t>Yard A</a:t>
            </a:r>
          </a:p>
        </p:txBody>
      </p:sp>
      <p:sp>
        <p:nvSpPr>
          <p:cNvPr id="9232" name="Text Box 21"/>
          <p:cNvSpPr txBox="1">
            <a:spLocks noChangeArrowheads="1"/>
          </p:cNvSpPr>
          <p:nvPr/>
        </p:nvSpPr>
        <p:spPr bwMode="auto">
          <a:xfrm rot="-5400000">
            <a:off x="3178175" y="2689225"/>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dirty="0"/>
              <a:t>Yard B</a:t>
            </a:r>
          </a:p>
        </p:txBody>
      </p:sp>
      <p:sp>
        <p:nvSpPr>
          <p:cNvPr id="9233" name="Text Box 23"/>
          <p:cNvSpPr txBox="1">
            <a:spLocks noChangeArrowheads="1"/>
          </p:cNvSpPr>
          <p:nvPr/>
        </p:nvSpPr>
        <p:spPr bwMode="auto">
          <a:xfrm rot="-5400000">
            <a:off x="4030662" y="2822576"/>
            <a:ext cx="1419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dirty="0"/>
              <a:t>Consolidate?</a:t>
            </a:r>
          </a:p>
        </p:txBody>
      </p:sp>
      <p:sp>
        <p:nvSpPr>
          <p:cNvPr id="9234" name="Text Box 24"/>
          <p:cNvSpPr txBox="1">
            <a:spLocks noChangeArrowheads="1"/>
          </p:cNvSpPr>
          <p:nvPr/>
        </p:nvSpPr>
        <p:spPr bwMode="auto">
          <a:xfrm rot="-5381674">
            <a:off x="4728368" y="2663032"/>
            <a:ext cx="12430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dirty="0"/>
              <a:t>Assign?</a:t>
            </a:r>
          </a:p>
        </p:txBody>
      </p:sp>
      <p:sp>
        <p:nvSpPr>
          <p:cNvPr id="9235" name="Text Box 30"/>
          <p:cNvSpPr txBox="1">
            <a:spLocks noChangeArrowheads="1"/>
          </p:cNvSpPr>
          <p:nvPr/>
        </p:nvSpPr>
        <p:spPr bwMode="auto">
          <a:xfrm>
            <a:off x="1181100" y="3657600"/>
            <a:ext cx="1295400" cy="2300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ts val="300"/>
              </a:spcBef>
            </a:pPr>
            <a:r>
              <a:rPr lang="en-US" sz="1400" dirty="0"/>
              <a:t>Accounting</a:t>
            </a:r>
          </a:p>
          <a:p>
            <a:pPr>
              <a:spcBef>
                <a:spcPts val="300"/>
              </a:spcBef>
            </a:pPr>
            <a:r>
              <a:rPr lang="en-US" sz="1400" dirty="0"/>
              <a:t>HR</a:t>
            </a:r>
          </a:p>
          <a:p>
            <a:pPr>
              <a:spcBef>
                <a:spcPts val="300"/>
              </a:spcBef>
            </a:pPr>
            <a:r>
              <a:rPr lang="en-US" sz="1400" dirty="0"/>
              <a:t>Engineering</a:t>
            </a:r>
          </a:p>
          <a:p>
            <a:pPr>
              <a:spcBef>
                <a:spcPts val="300"/>
              </a:spcBef>
            </a:pPr>
            <a:r>
              <a:rPr lang="en-US" sz="1400" dirty="0"/>
              <a:t>Contracts</a:t>
            </a:r>
          </a:p>
          <a:p>
            <a:pPr>
              <a:spcBef>
                <a:spcPts val="300"/>
              </a:spcBef>
            </a:pPr>
            <a:r>
              <a:rPr lang="en-US" sz="1400" dirty="0"/>
              <a:t>Legal</a:t>
            </a:r>
          </a:p>
          <a:p>
            <a:pPr>
              <a:spcBef>
                <a:spcPts val="300"/>
              </a:spcBef>
            </a:pPr>
            <a:r>
              <a:rPr lang="en-US" sz="1400" dirty="0"/>
              <a:t>Marketing, Sales</a:t>
            </a:r>
          </a:p>
          <a:p>
            <a:pPr>
              <a:spcBef>
                <a:spcPts val="300"/>
              </a:spcBef>
            </a:pPr>
            <a:r>
              <a:rPr lang="en-US" sz="1400" dirty="0"/>
              <a:t>Estimating</a:t>
            </a:r>
          </a:p>
          <a:p>
            <a:pPr>
              <a:spcBef>
                <a:spcPts val="300"/>
              </a:spcBef>
            </a:pPr>
            <a:r>
              <a:rPr lang="en-US" sz="1400" dirty="0"/>
              <a:t>Planning</a:t>
            </a:r>
            <a:endParaRPr lang="en-US" sz="1600" dirty="0"/>
          </a:p>
        </p:txBody>
      </p:sp>
      <p:sp>
        <p:nvSpPr>
          <p:cNvPr id="9236" name="Text Box 35"/>
          <p:cNvSpPr txBox="1">
            <a:spLocks noChangeArrowheads="1"/>
          </p:cNvSpPr>
          <p:nvPr/>
        </p:nvSpPr>
        <p:spPr bwMode="auto">
          <a:xfrm rot="-5491231">
            <a:off x="2106612" y="2767013"/>
            <a:ext cx="1139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dirty="0"/>
              <a:t>Corporate</a:t>
            </a:r>
          </a:p>
        </p:txBody>
      </p:sp>
      <p:sp>
        <p:nvSpPr>
          <p:cNvPr id="9237" name="Line 36"/>
          <p:cNvSpPr>
            <a:spLocks noChangeShapeType="1"/>
          </p:cNvSpPr>
          <p:nvPr/>
        </p:nvSpPr>
        <p:spPr bwMode="auto">
          <a:xfrm>
            <a:off x="6172200" y="2362200"/>
            <a:ext cx="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238" name="Line 37"/>
          <p:cNvSpPr>
            <a:spLocks noChangeShapeType="1"/>
          </p:cNvSpPr>
          <p:nvPr/>
        </p:nvSpPr>
        <p:spPr bwMode="auto">
          <a:xfrm>
            <a:off x="4495800" y="2362200"/>
            <a:ext cx="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239" name="Line 38"/>
          <p:cNvSpPr>
            <a:spLocks noChangeShapeType="1"/>
          </p:cNvSpPr>
          <p:nvPr/>
        </p:nvSpPr>
        <p:spPr bwMode="auto">
          <a:xfrm>
            <a:off x="6248400" y="2362200"/>
            <a:ext cx="0" cy="1295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240" name="Text Box 39"/>
          <p:cNvSpPr txBox="1">
            <a:spLocks noChangeArrowheads="1"/>
          </p:cNvSpPr>
          <p:nvPr/>
        </p:nvSpPr>
        <p:spPr bwMode="auto">
          <a:xfrm rot="-5400000">
            <a:off x="5173662" y="2751138"/>
            <a:ext cx="14192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dirty="0"/>
              <a:t>Outsource?</a:t>
            </a:r>
          </a:p>
        </p:txBody>
      </p:sp>
      <p:sp>
        <p:nvSpPr>
          <p:cNvPr id="9241" name="Text Box 41"/>
          <p:cNvSpPr txBox="1">
            <a:spLocks noChangeArrowheads="1"/>
          </p:cNvSpPr>
          <p:nvPr/>
        </p:nvSpPr>
        <p:spPr bwMode="auto">
          <a:xfrm>
            <a:off x="6553200" y="2787650"/>
            <a:ext cx="1905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dirty="0"/>
              <a:t>Considerations</a:t>
            </a:r>
            <a:endParaRPr lang="en-US" sz="1400" b="1" dirty="0"/>
          </a:p>
        </p:txBody>
      </p:sp>
      <p:sp>
        <p:nvSpPr>
          <p:cNvPr id="9242" name="Text Box 42"/>
          <p:cNvSpPr txBox="1">
            <a:spLocks noChangeArrowheads="1"/>
          </p:cNvSpPr>
          <p:nvPr/>
        </p:nvSpPr>
        <p:spPr bwMode="auto">
          <a:xfrm>
            <a:off x="6400800" y="4022370"/>
            <a:ext cx="1905000" cy="1540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70000"/>
              </a:lnSpc>
              <a:spcBef>
                <a:spcPct val="50000"/>
              </a:spcBef>
              <a:buFontTx/>
              <a:buChar char="•"/>
            </a:pPr>
            <a:r>
              <a:rPr lang="en-US" sz="1400" dirty="0"/>
              <a:t>  Cost</a:t>
            </a:r>
          </a:p>
          <a:p>
            <a:pPr>
              <a:lnSpc>
                <a:spcPct val="70000"/>
              </a:lnSpc>
              <a:spcBef>
                <a:spcPct val="50000"/>
              </a:spcBef>
              <a:buFontTx/>
              <a:buChar char="•"/>
            </a:pPr>
            <a:r>
              <a:rPr lang="en-US" sz="1400" dirty="0"/>
              <a:t>  People</a:t>
            </a:r>
          </a:p>
          <a:p>
            <a:pPr>
              <a:lnSpc>
                <a:spcPct val="70000"/>
              </a:lnSpc>
              <a:spcBef>
                <a:spcPct val="50000"/>
              </a:spcBef>
              <a:buFontTx/>
              <a:buChar char="•"/>
            </a:pPr>
            <a:r>
              <a:rPr lang="en-US" sz="1400" dirty="0"/>
              <a:t>  Schedule</a:t>
            </a:r>
          </a:p>
          <a:p>
            <a:pPr>
              <a:lnSpc>
                <a:spcPct val="70000"/>
              </a:lnSpc>
              <a:spcBef>
                <a:spcPct val="50000"/>
              </a:spcBef>
              <a:buFontTx/>
              <a:buChar char="•"/>
            </a:pPr>
            <a:r>
              <a:rPr lang="en-US" sz="1400" dirty="0"/>
              <a:t>  Quality</a:t>
            </a:r>
          </a:p>
          <a:p>
            <a:pPr>
              <a:lnSpc>
                <a:spcPct val="70000"/>
              </a:lnSpc>
              <a:spcBef>
                <a:spcPct val="50000"/>
              </a:spcBef>
              <a:buFontTx/>
              <a:buChar char="•"/>
            </a:pPr>
            <a:r>
              <a:rPr lang="en-US" sz="1400" dirty="0"/>
              <a:t>  Consistency</a:t>
            </a:r>
          </a:p>
          <a:p>
            <a:pPr>
              <a:lnSpc>
                <a:spcPct val="70000"/>
              </a:lnSpc>
              <a:spcBef>
                <a:spcPct val="50000"/>
              </a:spcBef>
              <a:buFontTx/>
              <a:buChar char="•"/>
            </a:pPr>
            <a:r>
              <a:rPr lang="en-US" sz="1400" dirty="0"/>
              <a:t>  Control</a:t>
            </a:r>
            <a:endParaRPr lang="en-US" sz="1400" b="1" dirty="0"/>
          </a:p>
        </p:txBody>
      </p:sp>
      <p:sp>
        <p:nvSpPr>
          <p:cNvPr id="9244" name="Line 46"/>
          <p:cNvSpPr>
            <a:spLocks noChangeShapeType="1"/>
          </p:cNvSpPr>
          <p:nvPr/>
        </p:nvSpPr>
        <p:spPr bwMode="auto">
          <a:xfrm>
            <a:off x="2514600" y="3657600"/>
            <a:ext cx="0" cy="2286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245" name="Line 47"/>
          <p:cNvSpPr>
            <a:spLocks noChangeShapeType="1"/>
          </p:cNvSpPr>
          <p:nvPr/>
        </p:nvSpPr>
        <p:spPr bwMode="auto">
          <a:xfrm>
            <a:off x="5105400" y="3657600"/>
            <a:ext cx="0" cy="2286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246" name="Line 48"/>
          <p:cNvSpPr>
            <a:spLocks noChangeShapeType="1"/>
          </p:cNvSpPr>
          <p:nvPr/>
        </p:nvSpPr>
        <p:spPr bwMode="auto">
          <a:xfrm>
            <a:off x="3505200" y="3657600"/>
            <a:ext cx="0" cy="2286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247" name="Line 49"/>
          <p:cNvSpPr>
            <a:spLocks noChangeShapeType="1"/>
          </p:cNvSpPr>
          <p:nvPr/>
        </p:nvSpPr>
        <p:spPr bwMode="auto">
          <a:xfrm>
            <a:off x="3048000" y="3657600"/>
            <a:ext cx="0" cy="2286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248" name="Line 50"/>
          <p:cNvSpPr>
            <a:spLocks noChangeShapeType="1"/>
          </p:cNvSpPr>
          <p:nvPr/>
        </p:nvSpPr>
        <p:spPr bwMode="auto">
          <a:xfrm>
            <a:off x="6172200" y="3657600"/>
            <a:ext cx="0" cy="2286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249" name="Line 51"/>
          <p:cNvSpPr>
            <a:spLocks noChangeShapeType="1"/>
          </p:cNvSpPr>
          <p:nvPr/>
        </p:nvSpPr>
        <p:spPr bwMode="auto">
          <a:xfrm>
            <a:off x="6248400" y="3657600"/>
            <a:ext cx="0" cy="2286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250" name="Line 52"/>
          <p:cNvSpPr>
            <a:spLocks noChangeShapeType="1"/>
          </p:cNvSpPr>
          <p:nvPr/>
        </p:nvSpPr>
        <p:spPr bwMode="auto">
          <a:xfrm>
            <a:off x="5638800" y="3657600"/>
            <a:ext cx="0" cy="2286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251" name="Line 53"/>
          <p:cNvSpPr>
            <a:spLocks noChangeShapeType="1"/>
          </p:cNvSpPr>
          <p:nvPr/>
        </p:nvSpPr>
        <p:spPr bwMode="auto">
          <a:xfrm>
            <a:off x="4572000" y="3657600"/>
            <a:ext cx="0" cy="2286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252" name="Line 54"/>
          <p:cNvSpPr>
            <a:spLocks noChangeShapeType="1"/>
          </p:cNvSpPr>
          <p:nvPr/>
        </p:nvSpPr>
        <p:spPr bwMode="auto">
          <a:xfrm>
            <a:off x="4495800" y="3657600"/>
            <a:ext cx="0" cy="2286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9253" name="Line 55"/>
          <p:cNvSpPr>
            <a:spLocks noChangeShapeType="1"/>
          </p:cNvSpPr>
          <p:nvPr/>
        </p:nvSpPr>
        <p:spPr bwMode="auto">
          <a:xfrm>
            <a:off x="4038600" y="3657600"/>
            <a:ext cx="0" cy="2286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8" name="Rectangle 33"/>
          <p:cNvSpPr>
            <a:spLocks noChangeArrowheads="1"/>
          </p:cNvSpPr>
          <p:nvPr/>
        </p:nvSpPr>
        <p:spPr bwMode="auto">
          <a:xfrm>
            <a:off x="6553200" y="6019800"/>
            <a:ext cx="1981200" cy="396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9" name="Text Box 34"/>
          <p:cNvSpPr txBox="1">
            <a:spLocks noChangeArrowheads="1"/>
          </p:cNvSpPr>
          <p:nvPr/>
        </p:nvSpPr>
        <p:spPr bwMode="auto">
          <a:xfrm>
            <a:off x="6553200" y="6019800"/>
            <a:ext cx="1981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000" i="1" dirty="0"/>
              <a:t>Effective Alignment:  Lower Costs Through Greater Efficiency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r>
              <a:rPr lang="en-US" dirty="0" smtClean="0"/>
              <a:t>Eliminating redundancy</a:t>
            </a:r>
          </a:p>
        </p:txBody>
      </p:sp>
      <p:sp>
        <p:nvSpPr>
          <p:cNvPr id="10242" name="Footer Placeholder 3"/>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10243" name="Slide Number Placeholder 4"/>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E21F117-6D64-4AC0-9BCC-169AECD9661B}" type="slidenum">
              <a:rPr lang="en-US" sz="1400">
                <a:solidFill>
                  <a:schemeClr val="bg2"/>
                </a:solidFill>
              </a:rPr>
              <a:pPr/>
              <a:t>7</a:t>
            </a:fld>
            <a:endParaRPr lang="en-US" sz="1400" dirty="0">
              <a:solidFill>
                <a:schemeClr val="bg2"/>
              </a:solidFill>
            </a:endParaRPr>
          </a:p>
        </p:txBody>
      </p:sp>
      <p:sp>
        <p:nvSpPr>
          <p:cNvPr id="10245" name="Text Box 4"/>
          <p:cNvSpPr txBox="1">
            <a:spLocks noChangeArrowheads="1"/>
          </p:cNvSpPr>
          <p:nvPr/>
        </p:nvSpPr>
        <p:spPr bwMode="auto">
          <a:xfrm>
            <a:off x="990600" y="1524000"/>
            <a:ext cx="7696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How can production operations be practically merged to reduce redundancy?  For example:</a:t>
            </a:r>
          </a:p>
        </p:txBody>
      </p:sp>
      <p:sp>
        <p:nvSpPr>
          <p:cNvPr id="10246" name="Text Box 6"/>
          <p:cNvSpPr txBox="1">
            <a:spLocks noChangeArrowheads="1"/>
          </p:cNvSpPr>
          <p:nvPr/>
        </p:nvSpPr>
        <p:spPr bwMode="auto">
          <a:xfrm>
            <a:off x="1066800" y="2362200"/>
            <a:ext cx="7239000" cy="3016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New Roman" pitchFamily="18" charset="0"/>
              </a:defRPr>
            </a:lvl1pPr>
            <a:lvl2pPr>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lvl="1">
              <a:spcBef>
                <a:spcPct val="50000"/>
              </a:spcBef>
              <a:buFontTx/>
              <a:buChar char="•"/>
            </a:pPr>
            <a:r>
              <a:rPr lang="en-US" sz="1800" dirty="0" smtClean="0"/>
              <a:t> Steel </a:t>
            </a:r>
            <a:r>
              <a:rPr lang="en-US" sz="1800" dirty="0"/>
              <a:t>Fabrication</a:t>
            </a:r>
            <a:br>
              <a:rPr lang="en-US" sz="1800" dirty="0"/>
            </a:br>
            <a:r>
              <a:rPr lang="en-US" sz="1800" dirty="0"/>
              <a:t>  </a:t>
            </a:r>
            <a:r>
              <a:rPr lang="en-US" sz="1600" dirty="0"/>
              <a:t>--  Profile manufacture and/or preparation</a:t>
            </a:r>
            <a:br>
              <a:rPr lang="en-US" sz="1600" dirty="0"/>
            </a:br>
            <a:r>
              <a:rPr lang="en-US" sz="1600" dirty="0"/>
              <a:t>  --  Scrap utilization</a:t>
            </a:r>
            <a:br>
              <a:rPr lang="en-US" sz="1600" dirty="0"/>
            </a:br>
            <a:r>
              <a:rPr lang="en-US" sz="1600" dirty="0"/>
              <a:t>  --  Corrugated bulkhead manufacture</a:t>
            </a:r>
            <a:endParaRPr lang="en-US" sz="1800" dirty="0"/>
          </a:p>
          <a:p>
            <a:pPr lvl="1">
              <a:spcBef>
                <a:spcPct val="50000"/>
              </a:spcBef>
              <a:buFontTx/>
              <a:buChar char="•"/>
            </a:pPr>
            <a:r>
              <a:rPr lang="en-US" sz="1800" dirty="0"/>
              <a:t> Steel Assembly</a:t>
            </a:r>
            <a:br>
              <a:rPr lang="en-US" sz="1800" dirty="0"/>
            </a:br>
            <a:r>
              <a:rPr lang="en-US" sz="1800" dirty="0"/>
              <a:t>  </a:t>
            </a:r>
            <a:r>
              <a:rPr lang="en-US" sz="1600" dirty="0"/>
              <a:t>--  Structural outfit assemblies</a:t>
            </a:r>
            <a:br>
              <a:rPr lang="en-US" sz="1600" dirty="0"/>
            </a:br>
            <a:r>
              <a:rPr lang="en-US" sz="1600" dirty="0"/>
              <a:t>  --  Unique, complex or heavy structures</a:t>
            </a:r>
            <a:br>
              <a:rPr lang="en-US" sz="1600" dirty="0"/>
            </a:br>
            <a:r>
              <a:rPr lang="en-US" sz="1600" dirty="0"/>
              <a:t>  --  Replacement of castings by weldments</a:t>
            </a:r>
            <a:endParaRPr lang="en-US" sz="1800" dirty="0"/>
          </a:p>
          <a:p>
            <a:pPr lvl="1">
              <a:spcBef>
                <a:spcPct val="50000"/>
              </a:spcBef>
              <a:buFontTx/>
              <a:buChar char="•"/>
            </a:pPr>
            <a:r>
              <a:rPr lang="en-US" sz="1800" dirty="0"/>
              <a:t>  Pipe Spool Fabrication &amp; Assembly</a:t>
            </a:r>
            <a:br>
              <a:rPr lang="en-US" sz="1800" dirty="0"/>
            </a:br>
            <a:endParaRPr lang="en-US" sz="1800" dirty="0"/>
          </a:p>
        </p:txBody>
      </p:sp>
      <p:sp>
        <p:nvSpPr>
          <p:cNvPr id="10247" name="AutoShape 7"/>
          <p:cNvSpPr>
            <a:spLocks noChangeArrowheads="1"/>
          </p:cNvSpPr>
          <p:nvPr/>
        </p:nvSpPr>
        <p:spPr bwMode="auto">
          <a:xfrm>
            <a:off x="1676400" y="5257800"/>
            <a:ext cx="533400" cy="304800"/>
          </a:xfrm>
          <a:prstGeom prst="rightArrow">
            <a:avLst>
              <a:gd name="adj1" fmla="val 50000"/>
              <a:gd name="adj2" fmla="val 4375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248" name="Text Box 8"/>
          <p:cNvSpPr txBox="1">
            <a:spLocks noChangeArrowheads="1"/>
          </p:cNvSpPr>
          <p:nvPr/>
        </p:nvSpPr>
        <p:spPr bwMode="auto">
          <a:xfrm>
            <a:off x="2362200" y="5181600"/>
            <a:ext cx="5715000" cy="396875"/>
          </a:xfrm>
          <a:prstGeom prst="rect">
            <a:avLst/>
          </a:prstGeom>
          <a:solidFill>
            <a:schemeClr val="bg1"/>
          </a:solidFill>
          <a:ln>
            <a:noFill/>
          </a:ln>
          <a:effectLs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2000" b="1" i="1" dirty="0"/>
              <a:t>Deep-drill analyses of each production process</a:t>
            </a:r>
            <a:endParaRPr lang="en-US" b="1" i="1" dirty="0"/>
          </a:p>
        </p:txBody>
      </p:sp>
      <p:sp>
        <p:nvSpPr>
          <p:cNvPr id="10249" name="Text Box 9"/>
          <p:cNvSpPr txBox="1">
            <a:spLocks noChangeArrowheads="1"/>
          </p:cNvSpPr>
          <p:nvPr/>
        </p:nvSpPr>
        <p:spPr bwMode="auto">
          <a:xfrm>
            <a:off x="7299325" y="117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10251" name="Text Box 11"/>
          <p:cNvSpPr txBox="1">
            <a:spLocks noChangeArrowheads="1"/>
          </p:cNvSpPr>
          <p:nvPr/>
        </p:nvSpPr>
        <p:spPr bwMode="auto">
          <a:xfrm>
            <a:off x="6613525" y="193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14" name="Rectangle 33"/>
          <p:cNvSpPr>
            <a:spLocks noChangeArrowheads="1"/>
          </p:cNvSpPr>
          <p:nvPr/>
        </p:nvSpPr>
        <p:spPr bwMode="auto">
          <a:xfrm>
            <a:off x="6553200" y="6019800"/>
            <a:ext cx="1981200" cy="396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5" name="Text Box 34"/>
          <p:cNvSpPr txBox="1">
            <a:spLocks noChangeArrowheads="1"/>
          </p:cNvSpPr>
          <p:nvPr/>
        </p:nvSpPr>
        <p:spPr bwMode="auto">
          <a:xfrm>
            <a:off x="6553200" y="6019800"/>
            <a:ext cx="1981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000" i="1" dirty="0"/>
              <a:t>Effective Alignment:  Lower Costs Through Greater Efficiency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r>
              <a:rPr lang="en-US" dirty="0" smtClean="0"/>
              <a:t>Improving balance sheets</a:t>
            </a:r>
          </a:p>
        </p:txBody>
      </p:sp>
      <p:sp>
        <p:nvSpPr>
          <p:cNvPr id="11266" name="Footer Placeholder 2"/>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dirty="0">
                <a:solidFill>
                  <a:schemeClr val="bg2"/>
                </a:solidFill>
              </a:rPr>
              <a:t>Corporate Integration</a:t>
            </a:r>
          </a:p>
        </p:txBody>
      </p:sp>
      <p:sp>
        <p:nvSpPr>
          <p:cNvPr id="11267" name="Slide Number Placeholder 3"/>
          <p:cNvSpPr>
            <a:spLocks noGrp="1"/>
          </p:cNvSpPr>
          <p:nvPr>
            <p:ph type="sldNum" sz="quarter" idx="12"/>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F1B2CE7-BAC8-49EC-AB19-03F9AE9E4B8A}" type="slidenum">
              <a:rPr lang="en-US" sz="1400">
                <a:solidFill>
                  <a:schemeClr val="bg2"/>
                </a:solidFill>
              </a:rPr>
              <a:pPr/>
              <a:t>8</a:t>
            </a:fld>
            <a:endParaRPr lang="en-US" sz="1400" dirty="0">
              <a:solidFill>
                <a:schemeClr val="bg2"/>
              </a:solidFill>
            </a:endParaRPr>
          </a:p>
        </p:txBody>
      </p:sp>
      <p:sp>
        <p:nvSpPr>
          <p:cNvPr id="11269" name="Text Box 3"/>
          <p:cNvSpPr txBox="1">
            <a:spLocks noChangeArrowheads="1"/>
          </p:cNvSpPr>
          <p:nvPr/>
        </p:nvSpPr>
        <p:spPr bwMode="auto">
          <a:xfrm>
            <a:off x="1066800" y="1676400"/>
            <a:ext cx="70866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dirty="0"/>
              <a:t>For the merged companies, where can assets be transferred from one pre-merger organization to another to achieve most efficient use?  What process, procedures, metrics, and thresholds are needed across the new company at the time of merger and into the future to ensure the strongest balance sheets?</a:t>
            </a:r>
            <a:endParaRPr lang="en-US" sz="2000" dirty="0"/>
          </a:p>
        </p:txBody>
      </p:sp>
      <p:sp>
        <p:nvSpPr>
          <p:cNvPr id="11270" name="Text Box 5"/>
          <p:cNvSpPr txBox="1">
            <a:spLocks noChangeArrowheads="1"/>
          </p:cNvSpPr>
          <p:nvPr/>
        </p:nvSpPr>
        <p:spPr bwMode="auto">
          <a:xfrm>
            <a:off x="7223125" y="193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11271" name="Text Box 6"/>
          <p:cNvSpPr txBox="1">
            <a:spLocks noChangeArrowheads="1"/>
          </p:cNvSpPr>
          <p:nvPr/>
        </p:nvSpPr>
        <p:spPr bwMode="auto">
          <a:xfrm>
            <a:off x="7070725" y="117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11273" name="Text Box 8"/>
          <p:cNvSpPr txBox="1">
            <a:spLocks noChangeArrowheads="1"/>
          </p:cNvSpPr>
          <p:nvPr/>
        </p:nvSpPr>
        <p:spPr bwMode="auto">
          <a:xfrm>
            <a:off x="6765925" y="269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dirty="0"/>
          </a:p>
        </p:txBody>
      </p:sp>
      <p:sp>
        <p:nvSpPr>
          <p:cNvPr id="11275" name="Text Box 10"/>
          <p:cNvSpPr txBox="1">
            <a:spLocks noChangeArrowheads="1"/>
          </p:cNvSpPr>
          <p:nvPr/>
        </p:nvSpPr>
        <p:spPr bwMode="auto">
          <a:xfrm>
            <a:off x="1905000" y="3200400"/>
            <a:ext cx="54864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80000"/>
              </a:lnSpc>
              <a:spcBef>
                <a:spcPct val="50000"/>
              </a:spcBef>
              <a:buFontTx/>
              <a:buChar char="•"/>
            </a:pPr>
            <a:r>
              <a:rPr lang="en-US" sz="1800" dirty="0"/>
              <a:t>  Chart of accounts consistency</a:t>
            </a:r>
          </a:p>
          <a:p>
            <a:pPr>
              <a:lnSpc>
                <a:spcPct val="80000"/>
              </a:lnSpc>
              <a:spcBef>
                <a:spcPct val="50000"/>
              </a:spcBef>
              <a:buFontTx/>
              <a:buChar char="•"/>
            </a:pPr>
            <a:r>
              <a:rPr lang="en-US" sz="1800" dirty="0"/>
              <a:t>  Overhead allocation procedures</a:t>
            </a:r>
          </a:p>
          <a:p>
            <a:pPr>
              <a:lnSpc>
                <a:spcPct val="80000"/>
              </a:lnSpc>
              <a:spcBef>
                <a:spcPct val="50000"/>
              </a:spcBef>
              <a:buFontTx/>
              <a:buChar char="•"/>
            </a:pPr>
            <a:r>
              <a:rPr lang="en-US" sz="1800" dirty="0"/>
              <a:t>  Capital budgeting process</a:t>
            </a:r>
          </a:p>
          <a:p>
            <a:pPr>
              <a:lnSpc>
                <a:spcPct val="80000"/>
              </a:lnSpc>
              <a:spcBef>
                <a:spcPct val="50000"/>
              </a:spcBef>
              <a:buFontTx/>
              <a:buChar char="•"/>
            </a:pPr>
            <a:r>
              <a:rPr lang="en-US" sz="1800" dirty="0"/>
              <a:t>  Approach to debt financing</a:t>
            </a:r>
          </a:p>
          <a:p>
            <a:pPr>
              <a:lnSpc>
                <a:spcPct val="80000"/>
              </a:lnSpc>
              <a:spcBef>
                <a:spcPct val="50000"/>
              </a:spcBef>
              <a:buFontTx/>
              <a:buChar char="•"/>
            </a:pPr>
            <a:r>
              <a:rPr lang="en-US" sz="1800" dirty="0"/>
              <a:t>  Risk management</a:t>
            </a:r>
          </a:p>
        </p:txBody>
      </p:sp>
      <p:sp>
        <p:nvSpPr>
          <p:cNvPr id="11276" name="AutoShape 11"/>
          <p:cNvSpPr>
            <a:spLocks noChangeArrowheads="1"/>
          </p:cNvSpPr>
          <p:nvPr/>
        </p:nvSpPr>
        <p:spPr bwMode="auto">
          <a:xfrm>
            <a:off x="1905000" y="5156199"/>
            <a:ext cx="914400" cy="304800"/>
          </a:xfrm>
          <a:prstGeom prst="rightArrow">
            <a:avLst>
              <a:gd name="adj1" fmla="val 50000"/>
              <a:gd name="adj2" fmla="val 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277" name="Text Box 12"/>
          <p:cNvSpPr txBox="1">
            <a:spLocks noChangeArrowheads="1"/>
          </p:cNvSpPr>
          <p:nvPr/>
        </p:nvSpPr>
        <p:spPr bwMode="auto">
          <a:xfrm>
            <a:off x="3048000" y="5105400"/>
            <a:ext cx="502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800" b="1" dirty="0"/>
              <a:t>Best practices can be rationalized and shared</a:t>
            </a:r>
          </a:p>
        </p:txBody>
      </p:sp>
      <p:sp>
        <p:nvSpPr>
          <p:cNvPr id="15" name="Rectangle 33"/>
          <p:cNvSpPr>
            <a:spLocks noChangeArrowheads="1"/>
          </p:cNvSpPr>
          <p:nvPr/>
        </p:nvSpPr>
        <p:spPr bwMode="auto">
          <a:xfrm>
            <a:off x="6553200" y="6019800"/>
            <a:ext cx="1981200" cy="396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 name="Text Box 34"/>
          <p:cNvSpPr txBox="1">
            <a:spLocks noChangeArrowheads="1"/>
          </p:cNvSpPr>
          <p:nvPr/>
        </p:nvSpPr>
        <p:spPr bwMode="auto">
          <a:xfrm>
            <a:off x="6553200" y="6019800"/>
            <a:ext cx="1981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000" i="1" dirty="0"/>
              <a:t>Effective Alignment:  Lower Costs Through Greater Efficiency</a:t>
            </a:r>
          </a:p>
        </p:txBody>
      </p:sp>
    </p:spTree>
  </p:cSld>
  <p:clrMapOvr>
    <a:masterClrMapping/>
  </p:clrMapOvr>
</p:sld>
</file>

<file path=ppt/theme/theme1.xml><?xml version="1.0" encoding="utf-8"?>
<a:theme xmlns:a="http://schemas.openxmlformats.org/drawingml/2006/main" name="MMC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MMC Template</Template>
  <TotalTime>851</TotalTime>
  <Words>2054</Words>
  <Application>Microsoft Office PowerPoint</Application>
  <PresentationFormat>On-screen Show (4:3)</PresentationFormat>
  <Paragraphs>369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MMC Template</vt:lpstr>
      <vt:lpstr>Corporate Integration: Gaining Strategic Advantage</vt:lpstr>
      <vt:lpstr>A plan for post-merger integration</vt:lpstr>
      <vt:lpstr>1.  Communication  </vt:lpstr>
      <vt:lpstr>Communications plan</vt:lpstr>
      <vt:lpstr>2.  Ambitious Vision  </vt:lpstr>
      <vt:lpstr>3.  Effective Alignment</vt:lpstr>
      <vt:lpstr>Eliminating redundancy</vt:lpstr>
      <vt:lpstr>Eliminating redundancy</vt:lpstr>
      <vt:lpstr>Improving balance sheets</vt:lpstr>
      <vt:lpstr>Gaining better supplier leverage</vt:lpstr>
      <vt:lpstr>Transferring technology  and processes</vt:lpstr>
      <vt:lpstr>Coordinated marketing and sales</vt:lpstr>
      <vt:lpstr>Strengthened R&amp;D</vt:lpstr>
      <vt:lpstr>Shared knowledge</vt:lpstr>
      <vt:lpstr>Managing external environment</vt:lpstr>
      <vt:lpstr>4.  Fast/Focused Transition</vt:lpstr>
      <vt:lpstr>Fundamentals</vt:lpstr>
      <vt:lpstr>Where does change fit?</vt:lpstr>
      <vt:lpstr>Guiding principles of change </vt:lpstr>
      <vt:lpstr>Parallel activities </vt:lpstr>
      <vt:lpstr>Stabilize the organization</vt:lpstr>
      <vt:lpstr>Identify and prioritize key initiatives</vt:lpstr>
      <vt:lpstr>Ensure organizational alignment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Merger Integration: Gaining Strategic Advantage</dc:title>
  <dc:creator>Jay P. Carson</dc:creator>
  <cp:lastModifiedBy>Paul</cp:lastModifiedBy>
  <cp:revision>32</cp:revision>
  <cp:lastPrinted>1999-02-04T17:32:42Z</cp:lastPrinted>
  <dcterms:created xsi:type="dcterms:W3CDTF">1999-01-28T16:37:54Z</dcterms:created>
  <dcterms:modified xsi:type="dcterms:W3CDTF">2014-01-15T17:28:16Z</dcterms:modified>
</cp:coreProperties>
</file>