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 id="260" r:id="rId3"/>
    <p:sldId id="261" r:id="rId4"/>
    <p:sldId id="262" r:id="rId5"/>
    <p:sldId id="263" r:id="rId6"/>
    <p:sldId id="264" r:id="rId7"/>
    <p:sldId id="265" r:id="rId8"/>
    <p:sldId id="266" r:id="rId9"/>
    <p:sldId id="267" r:id="rId10"/>
    <p:sldId id="268" r:id="rId11"/>
    <p:sldId id="269" r:id="rId12"/>
    <p:sldId id="270" r:id="rId13"/>
    <p:sldId id="271" r:id="rId14"/>
    <p:sldId id="272" r:id="rId15"/>
    <p:sldId id="273" r:id="rId16"/>
    <p:sldId id="274" r:id="rId17"/>
    <p:sldId id="275" r:id="rId18"/>
    <p:sldId id="276" r:id="rId19"/>
    <p:sldId id="277" r:id="rId20"/>
    <p:sldId id="278" r:id="rId21"/>
    <p:sldId id="279" r:id="rId22"/>
    <p:sldId id="280" r:id="rId23"/>
    <p:sldId id="281" r:id="rId24"/>
    <p:sldId id="282" r:id="rId25"/>
    <p:sldId id="283" r:id="rId26"/>
    <p:sldId id="284" r:id="rId27"/>
    <p:sldId id="285" r:id="rId28"/>
    <p:sldId id="286" r:id="rId29"/>
    <p:sldId id="287" r:id="rId30"/>
    <p:sldId id="288" r:id="rId31"/>
    <p:sldId id="289" r:id="rId32"/>
    <p:sldId id="290" r:id="rId33"/>
    <p:sldId id="291" r:id="rId34"/>
    <p:sldId id="292" r:id="rId35"/>
    <p:sldId id="293" r:id="rId36"/>
    <p:sldId id="294" r:id="rId37"/>
    <p:sldId id="295" r:id="rId38"/>
    <p:sldId id="296" r:id="rId39"/>
    <p:sldId id="297" r:id="rId40"/>
    <p:sldId id="298" r:id="rId41"/>
    <p:sldId id="299" r:id="rId42"/>
    <p:sldId id="300" r:id="rId43"/>
    <p:sldId id="301" r:id="rId44"/>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DEBC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591" autoAdjust="0"/>
    <p:restoredTop sz="94675" autoAdjust="0"/>
  </p:normalViewPr>
  <p:slideViewPr>
    <p:cSldViewPr>
      <p:cViewPr varScale="1">
        <p:scale>
          <a:sx n="113" d="100"/>
          <a:sy n="113" d="100"/>
        </p:scale>
        <p:origin x="-1722" y="-10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F7CBDA51-9037-4F98-B358-F9F528254834}" type="slidenum">
              <a:rPr lang="en-US"/>
              <a:pPr/>
              <a:t>‹#›</a:t>
            </a:fld>
            <a:endParaRPr lang="en-US" dirty="0"/>
          </a:p>
        </p:txBody>
      </p:sp>
      <p:pic>
        <p:nvPicPr>
          <p:cNvPr id="8" name="Picture 5" descr="Snalogopms288 blue"/>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539706" y="228600"/>
            <a:ext cx="1375694" cy="1371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43882608"/>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73A35B21-060B-41E5-A3AC-4441E6E94DBB}" type="slidenum">
              <a:rPr lang="en-US"/>
              <a:pPr/>
              <a:t>‹#›</a:t>
            </a:fld>
            <a:endParaRPr lang="en-US" dirty="0"/>
          </a:p>
        </p:txBody>
      </p:sp>
      <p:sp>
        <p:nvSpPr>
          <p:cNvPr id="7" name="Rectangle 6"/>
          <p:cNvSpPr/>
          <p:nvPr userDrawn="1"/>
        </p:nvSpPr>
        <p:spPr bwMode="auto">
          <a:xfrm>
            <a:off x="457200" y="1447800"/>
            <a:ext cx="7086600" cy="76200"/>
          </a:xfrm>
          <a:prstGeom prst="rect">
            <a:avLst/>
          </a:prstGeom>
          <a:solidFill>
            <a:srgbClr val="0070C0"/>
          </a:solidFill>
          <a:ln w="9525" cap="flat" cmpd="sng" algn="ctr">
            <a:solidFill>
              <a:srgbClr val="0070C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Garamond" pitchFamily="18" charset="0"/>
            </a:endParaRPr>
          </a:p>
        </p:txBody>
      </p:sp>
    </p:spTree>
    <p:extLst>
      <p:ext uri="{BB962C8B-B14F-4D97-AF65-F5344CB8AC3E}">
        <p14:creationId xmlns:p14="http://schemas.microsoft.com/office/powerpoint/2010/main" val="31098634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9E31908C-A339-45FC-A9CC-853240C2A83C}" type="slidenum">
              <a:rPr lang="en-US"/>
              <a:pPr/>
              <a:t>‹#›</a:t>
            </a:fld>
            <a:endParaRPr lang="en-US" dirty="0"/>
          </a:p>
        </p:txBody>
      </p:sp>
    </p:spTree>
    <p:extLst>
      <p:ext uri="{BB962C8B-B14F-4D97-AF65-F5344CB8AC3E}">
        <p14:creationId xmlns:p14="http://schemas.microsoft.com/office/powerpoint/2010/main" val="29668179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300"/>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5pPr>
              <a:defRPr b="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B6850092-8641-4E05-BB6C-3A9D2D8906F6}" type="slidenum">
              <a:rPr lang="en-US"/>
              <a:pPr/>
              <a:t>‹#›</a:t>
            </a:fld>
            <a:endParaRPr lang="en-US" dirty="0"/>
          </a:p>
        </p:txBody>
      </p:sp>
      <p:sp>
        <p:nvSpPr>
          <p:cNvPr id="8" name="Rectangle 7"/>
          <p:cNvSpPr/>
          <p:nvPr userDrawn="1"/>
        </p:nvSpPr>
        <p:spPr bwMode="auto">
          <a:xfrm>
            <a:off x="457200" y="1447800"/>
            <a:ext cx="7086600" cy="76200"/>
          </a:xfrm>
          <a:prstGeom prst="rect">
            <a:avLst/>
          </a:prstGeom>
          <a:solidFill>
            <a:srgbClr val="0070C0"/>
          </a:solidFill>
          <a:ln w="9525" cap="flat" cmpd="sng" algn="ctr">
            <a:solidFill>
              <a:srgbClr val="0070C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Garamond" pitchFamily="18" charset="0"/>
            </a:endParaRPr>
          </a:p>
        </p:txBody>
      </p:sp>
    </p:spTree>
    <p:extLst>
      <p:ext uri="{BB962C8B-B14F-4D97-AF65-F5344CB8AC3E}">
        <p14:creationId xmlns:p14="http://schemas.microsoft.com/office/powerpoint/2010/main" val="255698070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2752725"/>
            <a:ext cx="7772400" cy="1362075"/>
          </a:xfrm>
        </p:spPr>
        <p:txBody>
          <a:bodyPr anchor="ctr"/>
          <a:lstStyle>
            <a:lvl1pPr algn="l" rtl="0" eaLnBrk="0" fontAlgn="base" hangingPunct="0">
              <a:spcBef>
                <a:spcPct val="0"/>
              </a:spcBef>
              <a:spcAft>
                <a:spcPct val="0"/>
              </a:spcAft>
              <a:defRPr lang="en-US" sz="3400" b="1" dirty="0">
                <a:solidFill>
                  <a:srgbClr val="02263A"/>
                </a:solidFill>
                <a:latin typeface="+mj-lt"/>
                <a:ea typeface="ＭＳ Ｐゴシック" charset="0"/>
                <a:cs typeface="+mj-cs"/>
              </a:defRPr>
            </a:lvl1pPr>
          </a:lstStyle>
          <a:p>
            <a:r>
              <a:rPr lang="en-US" dirty="0" smtClean="0"/>
              <a:t>Click to edit Master title style</a:t>
            </a:r>
            <a:endParaRPr lang="en-US" dirty="0"/>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0345AB03-4016-441F-A1E5-7F9BDF7762FA}" type="slidenum">
              <a:rPr lang="en-US"/>
              <a:pPr/>
              <a:t>‹#›</a:t>
            </a:fld>
            <a:endParaRPr lang="en-US" dirty="0"/>
          </a:p>
        </p:txBody>
      </p:sp>
    </p:spTree>
    <p:extLst>
      <p:ext uri="{BB962C8B-B14F-4D97-AF65-F5344CB8AC3E}">
        <p14:creationId xmlns:p14="http://schemas.microsoft.com/office/powerpoint/2010/main" val="20008772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31396"/>
            <a:ext cx="7010400" cy="1143000"/>
          </a:xfrm>
        </p:spPr>
        <p:txBody>
          <a:bodyPr/>
          <a:lstStyle>
            <a:lvl1pPr algn="l" rtl="0" eaLnBrk="0" fontAlgn="base" hangingPunct="0">
              <a:spcBef>
                <a:spcPct val="0"/>
              </a:spcBef>
              <a:spcAft>
                <a:spcPct val="0"/>
              </a:spcAft>
              <a:defRPr lang="en-US" sz="3300" b="1" dirty="0">
                <a:solidFill>
                  <a:srgbClr val="02263A"/>
                </a:solidFill>
                <a:latin typeface="+mj-lt"/>
                <a:ea typeface="ＭＳ Ｐゴシック" charset="0"/>
                <a:cs typeface="+mj-cs"/>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dirty="0"/>
          </a:p>
        </p:txBody>
      </p:sp>
      <p:sp>
        <p:nvSpPr>
          <p:cNvPr id="6" name="Footer Placeholder 5"/>
          <p:cNvSpPr>
            <a:spLocks noGrp="1"/>
          </p:cNvSpPr>
          <p:nvPr>
            <p:ph type="ftr" sz="quarter" idx="11"/>
          </p:nvPr>
        </p:nvSpPr>
        <p:spPr/>
        <p:txBody>
          <a:bodyPr/>
          <a:lstStyle>
            <a:lvl1pPr>
              <a:defRPr/>
            </a:lvl1pPr>
          </a:lstStyle>
          <a:p>
            <a:endParaRPr lang="en-US" dirty="0"/>
          </a:p>
        </p:txBody>
      </p:sp>
      <p:sp>
        <p:nvSpPr>
          <p:cNvPr id="7" name="Slide Number Placeholder 6"/>
          <p:cNvSpPr>
            <a:spLocks noGrp="1"/>
          </p:cNvSpPr>
          <p:nvPr>
            <p:ph type="sldNum" sz="quarter" idx="12"/>
          </p:nvPr>
        </p:nvSpPr>
        <p:spPr/>
        <p:txBody>
          <a:bodyPr/>
          <a:lstStyle>
            <a:lvl1pPr>
              <a:defRPr/>
            </a:lvl1pPr>
          </a:lstStyle>
          <a:p>
            <a:fld id="{B3211A63-2A08-44BC-A85A-B15246702B53}" type="slidenum">
              <a:rPr lang="en-US"/>
              <a:pPr/>
              <a:t>‹#›</a:t>
            </a:fld>
            <a:endParaRPr lang="en-US" dirty="0"/>
          </a:p>
        </p:txBody>
      </p:sp>
      <p:sp>
        <p:nvSpPr>
          <p:cNvPr id="9" name="Rectangle 8"/>
          <p:cNvSpPr/>
          <p:nvPr userDrawn="1"/>
        </p:nvSpPr>
        <p:spPr bwMode="auto">
          <a:xfrm>
            <a:off x="457200" y="1447800"/>
            <a:ext cx="7086600" cy="76200"/>
          </a:xfrm>
          <a:prstGeom prst="rect">
            <a:avLst/>
          </a:prstGeom>
          <a:solidFill>
            <a:srgbClr val="0070C0"/>
          </a:solidFill>
          <a:ln w="9525" cap="flat" cmpd="sng" algn="ctr">
            <a:solidFill>
              <a:srgbClr val="0070C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Garamond" pitchFamily="18" charset="0"/>
            </a:endParaRPr>
          </a:p>
        </p:txBody>
      </p:sp>
    </p:spTree>
    <p:extLst>
      <p:ext uri="{BB962C8B-B14F-4D97-AF65-F5344CB8AC3E}">
        <p14:creationId xmlns:p14="http://schemas.microsoft.com/office/powerpoint/2010/main" val="35721192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p:txBody>
          <a:bodyPr/>
          <a:lstStyle>
            <a:lvl1pPr>
              <a:defRPr/>
            </a:lvl1pPr>
          </a:lstStyle>
          <a:p>
            <a:endParaRPr lang="en-US" dirty="0"/>
          </a:p>
        </p:txBody>
      </p:sp>
      <p:sp>
        <p:nvSpPr>
          <p:cNvPr id="8" name="Footer Placeholder 7"/>
          <p:cNvSpPr>
            <a:spLocks noGrp="1"/>
          </p:cNvSpPr>
          <p:nvPr>
            <p:ph type="ftr" sz="quarter" idx="11"/>
          </p:nvPr>
        </p:nvSpPr>
        <p:spPr/>
        <p:txBody>
          <a:bodyPr/>
          <a:lstStyle>
            <a:lvl1pPr>
              <a:defRPr/>
            </a:lvl1pPr>
          </a:lstStyle>
          <a:p>
            <a:endParaRPr lang="en-US" dirty="0"/>
          </a:p>
        </p:txBody>
      </p:sp>
      <p:sp>
        <p:nvSpPr>
          <p:cNvPr id="9" name="Slide Number Placeholder 8"/>
          <p:cNvSpPr>
            <a:spLocks noGrp="1"/>
          </p:cNvSpPr>
          <p:nvPr>
            <p:ph type="sldNum" sz="quarter" idx="12"/>
          </p:nvPr>
        </p:nvSpPr>
        <p:spPr/>
        <p:txBody>
          <a:bodyPr/>
          <a:lstStyle>
            <a:lvl1pPr>
              <a:defRPr/>
            </a:lvl1pPr>
          </a:lstStyle>
          <a:p>
            <a:fld id="{CB542937-606E-46B0-A64E-779DAE5BAD72}" type="slidenum">
              <a:rPr lang="en-US"/>
              <a:pPr/>
              <a:t>‹#›</a:t>
            </a:fld>
            <a:endParaRPr lang="en-US" dirty="0"/>
          </a:p>
        </p:txBody>
      </p:sp>
      <p:sp>
        <p:nvSpPr>
          <p:cNvPr id="11" name="Rectangle 10"/>
          <p:cNvSpPr/>
          <p:nvPr userDrawn="1"/>
        </p:nvSpPr>
        <p:spPr bwMode="auto">
          <a:xfrm>
            <a:off x="457200" y="1447800"/>
            <a:ext cx="7086600" cy="76200"/>
          </a:xfrm>
          <a:prstGeom prst="rect">
            <a:avLst/>
          </a:prstGeom>
          <a:solidFill>
            <a:srgbClr val="0070C0"/>
          </a:solidFill>
          <a:ln w="9525" cap="flat" cmpd="sng" algn="ctr">
            <a:solidFill>
              <a:srgbClr val="0070C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Garamond" pitchFamily="18" charset="0"/>
            </a:endParaRPr>
          </a:p>
        </p:txBody>
      </p:sp>
    </p:spTree>
    <p:extLst>
      <p:ext uri="{BB962C8B-B14F-4D97-AF65-F5344CB8AC3E}">
        <p14:creationId xmlns:p14="http://schemas.microsoft.com/office/powerpoint/2010/main" val="27303258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300"/>
            </a:lvl1pPr>
          </a:lstStyle>
          <a:p>
            <a:r>
              <a:rPr lang="en-US" dirty="0" smtClean="0"/>
              <a:t>Click to edit Master title style</a:t>
            </a:r>
            <a:endParaRPr lang="en-US" dirty="0"/>
          </a:p>
        </p:txBody>
      </p:sp>
      <p:sp>
        <p:nvSpPr>
          <p:cNvPr id="3" name="Date Placeholder 2"/>
          <p:cNvSpPr>
            <a:spLocks noGrp="1"/>
          </p:cNvSpPr>
          <p:nvPr>
            <p:ph type="dt" sz="half" idx="10"/>
          </p:nvPr>
        </p:nvSpPr>
        <p:spPr/>
        <p:txBody>
          <a:bodyPr/>
          <a:lstStyle>
            <a:lvl1pPr>
              <a:defRPr/>
            </a:lvl1pPr>
          </a:lstStyle>
          <a:p>
            <a:endParaRPr lang="en-US" dirty="0"/>
          </a:p>
        </p:txBody>
      </p:sp>
      <p:sp>
        <p:nvSpPr>
          <p:cNvPr id="4" name="Footer Placeholder 3"/>
          <p:cNvSpPr>
            <a:spLocks noGrp="1"/>
          </p:cNvSpPr>
          <p:nvPr>
            <p:ph type="ftr" sz="quarter" idx="11"/>
          </p:nvPr>
        </p:nvSpPr>
        <p:spPr/>
        <p:txBody>
          <a:bodyPr/>
          <a:lstStyle>
            <a:lvl1pPr>
              <a:defRPr/>
            </a:lvl1pPr>
          </a:lstStyle>
          <a:p>
            <a:endParaRPr lang="en-US" dirty="0"/>
          </a:p>
        </p:txBody>
      </p:sp>
      <p:sp>
        <p:nvSpPr>
          <p:cNvPr id="5" name="Slide Number Placeholder 4"/>
          <p:cNvSpPr>
            <a:spLocks noGrp="1"/>
          </p:cNvSpPr>
          <p:nvPr>
            <p:ph type="sldNum" sz="quarter" idx="12"/>
          </p:nvPr>
        </p:nvSpPr>
        <p:spPr/>
        <p:txBody>
          <a:bodyPr/>
          <a:lstStyle>
            <a:lvl1pPr>
              <a:defRPr/>
            </a:lvl1pPr>
          </a:lstStyle>
          <a:p>
            <a:fld id="{7A2F9C2D-2FDB-4512-9A94-7F1F53B51A1F}" type="slidenum">
              <a:rPr lang="en-US"/>
              <a:pPr/>
              <a:t>‹#›</a:t>
            </a:fld>
            <a:endParaRPr lang="en-US" dirty="0"/>
          </a:p>
        </p:txBody>
      </p:sp>
      <p:sp>
        <p:nvSpPr>
          <p:cNvPr id="7" name="Rectangle 6"/>
          <p:cNvSpPr/>
          <p:nvPr userDrawn="1"/>
        </p:nvSpPr>
        <p:spPr bwMode="auto">
          <a:xfrm>
            <a:off x="457200" y="1447800"/>
            <a:ext cx="7086600" cy="76200"/>
          </a:xfrm>
          <a:prstGeom prst="rect">
            <a:avLst/>
          </a:prstGeom>
          <a:solidFill>
            <a:srgbClr val="0070C0"/>
          </a:solidFill>
          <a:ln w="9525" cap="flat" cmpd="sng" algn="ctr">
            <a:solidFill>
              <a:srgbClr val="0070C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Garamond" pitchFamily="18" charset="0"/>
            </a:endParaRPr>
          </a:p>
        </p:txBody>
      </p:sp>
    </p:spTree>
    <p:extLst>
      <p:ext uri="{BB962C8B-B14F-4D97-AF65-F5344CB8AC3E}">
        <p14:creationId xmlns:p14="http://schemas.microsoft.com/office/powerpoint/2010/main" val="1623827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dirty="0"/>
          </a:p>
        </p:txBody>
      </p:sp>
      <p:sp>
        <p:nvSpPr>
          <p:cNvPr id="3" name="Footer Placeholder 2"/>
          <p:cNvSpPr>
            <a:spLocks noGrp="1"/>
          </p:cNvSpPr>
          <p:nvPr>
            <p:ph type="ftr" sz="quarter" idx="11"/>
          </p:nvPr>
        </p:nvSpPr>
        <p:spPr/>
        <p:txBody>
          <a:bodyPr/>
          <a:lstStyle>
            <a:lvl1pPr>
              <a:defRPr/>
            </a:lvl1pPr>
          </a:lstStyle>
          <a:p>
            <a:endParaRPr lang="en-US" dirty="0"/>
          </a:p>
        </p:txBody>
      </p:sp>
      <p:sp>
        <p:nvSpPr>
          <p:cNvPr id="4" name="Slide Number Placeholder 3"/>
          <p:cNvSpPr>
            <a:spLocks noGrp="1"/>
          </p:cNvSpPr>
          <p:nvPr>
            <p:ph type="sldNum" sz="quarter" idx="12"/>
          </p:nvPr>
        </p:nvSpPr>
        <p:spPr/>
        <p:txBody>
          <a:bodyPr/>
          <a:lstStyle>
            <a:lvl1pPr>
              <a:defRPr/>
            </a:lvl1pPr>
          </a:lstStyle>
          <a:p>
            <a:fld id="{C74D96D4-E0E1-43B6-8EF4-6FFAA0B1E732}" type="slidenum">
              <a:rPr lang="en-US"/>
              <a:pPr/>
              <a:t>‹#›</a:t>
            </a:fld>
            <a:endParaRPr lang="en-US" dirty="0"/>
          </a:p>
        </p:txBody>
      </p:sp>
    </p:spTree>
    <p:extLst>
      <p:ext uri="{BB962C8B-B14F-4D97-AF65-F5344CB8AC3E}">
        <p14:creationId xmlns:p14="http://schemas.microsoft.com/office/powerpoint/2010/main" val="20440488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dirty="0"/>
          </a:p>
        </p:txBody>
      </p:sp>
      <p:sp>
        <p:nvSpPr>
          <p:cNvPr id="6" name="Footer Placeholder 5"/>
          <p:cNvSpPr>
            <a:spLocks noGrp="1"/>
          </p:cNvSpPr>
          <p:nvPr>
            <p:ph type="ftr" sz="quarter" idx="11"/>
          </p:nvPr>
        </p:nvSpPr>
        <p:spPr/>
        <p:txBody>
          <a:bodyPr/>
          <a:lstStyle>
            <a:lvl1pPr>
              <a:defRPr/>
            </a:lvl1pPr>
          </a:lstStyle>
          <a:p>
            <a:endParaRPr lang="en-US" dirty="0"/>
          </a:p>
        </p:txBody>
      </p:sp>
      <p:sp>
        <p:nvSpPr>
          <p:cNvPr id="7" name="Slide Number Placeholder 6"/>
          <p:cNvSpPr>
            <a:spLocks noGrp="1"/>
          </p:cNvSpPr>
          <p:nvPr>
            <p:ph type="sldNum" sz="quarter" idx="12"/>
          </p:nvPr>
        </p:nvSpPr>
        <p:spPr/>
        <p:txBody>
          <a:bodyPr/>
          <a:lstStyle>
            <a:lvl1pPr>
              <a:defRPr/>
            </a:lvl1pPr>
          </a:lstStyle>
          <a:p>
            <a:fld id="{5BAC66A5-B45D-4C3A-90DD-BFDA892C2A00}" type="slidenum">
              <a:rPr lang="en-US"/>
              <a:pPr/>
              <a:t>‹#›</a:t>
            </a:fld>
            <a:endParaRPr lang="en-US" dirty="0"/>
          </a:p>
        </p:txBody>
      </p:sp>
    </p:spTree>
    <p:extLst>
      <p:ext uri="{BB962C8B-B14F-4D97-AF65-F5344CB8AC3E}">
        <p14:creationId xmlns:p14="http://schemas.microsoft.com/office/powerpoint/2010/main" val="23364818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dirty="0"/>
          </a:p>
        </p:txBody>
      </p:sp>
      <p:sp>
        <p:nvSpPr>
          <p:cNvPr id="6" name="Footer Placeholder 5"/>
          <p:cNvSpPr>
            <a:spLocks noGrp="1"/>
          </p:cNvSpPr>
          <p:nvPr>
            <p:ph type="ftr" sz="quarter" idx="11"/>
          </p:nvPr>
        </p:nvSpPr>
        <p:spPr/>
        <p:txBody>
          <a:bodyPr/>
          <a:lstStyle>
            <a:lvl1pPr>
              <a:defRPr/>
            </a:lvl1pPr>
          </a:lstStyle>
          <a:p>
            <a:endParaRPr lang="en-US" dirty="0"/>
          </a:p>
        </p:txBody>
      </p:sp>
      <p:sp>
        <p:nvSpPr>
          <p:cNvPr id="7" name="Slide Number Placeholder 6"/>
          <p:cNvSpPr>
            <a:spLocks noGrp="1"/>
          </p:cNvSpPr>
          <p:nvPr>
            <p:ph type="sldNum" sz="quarter" idx="12"/>
          </p:nvPr>
        </p:nvSpPr>
        <p:spPr/>
        <p:txBody>
          <a:bodyPr/>
          <a:lstStyle>
            <a:lvl1pPr>
              <a:defRPr/>
            </a:lvl1pPr>
          </a:lstStyle>
          <a:p>
            <a:fld id="{85D9169F-54C7-42C1-B05F-623BFE6ED237}" type="slidenum">
              <a:rPr lang="en-US"/>
              <a:pPr/>
              <a:t>‹#›</a:t>
            </a:fld>
            <a:endParaRPr lang="en-US" dirty="0"/>
          </a:p>
        </p:txBody>
      </p:sp>
    </p:spTree>
    <p:extLst>
      <p:ext uri="{BB962C8B-B14F-4D97-AF65-F5344CB8AC3E}">
        <p14:creationId xmlns:p14="http://schemas.microsoft.com/office/powerpoint/2010/main" val="34560069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7162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dirty="0"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342900" lvl="0" indent="-342900" algn="l" rtl="0" eaLnBrk="0" fontAlgn="base" hangingPunct="0">
              <a:spcBef>
                <a:spcPct val="20000"/>
              </a:spcBef>
              <a:spcAft>
                <a:spcPct val="0"/>
              </a:spcAft>
              <a:buClr>
                <a:srgbClr val="306F9A"/>
              </a:buClr>
              <a:buFont typeface="Wingdings" pitchFamily="2" charset="2"/>
              <a:buChar char="§"/>
            </a:pPr>
            <a:r>
              <a:rPr lang="en-US" dirty="0" smtClean="0"/>
              <a:t>Click to edit Master text styles</a:t>
            </a:r>
          </a:p>
          <a:p>
            <a:pPr marL="742950" lvl="1" indent="-285750" algn="l" rtl="0" eaLnBrk="0" fontAlgn="base" hangingPunct="0">
              <a:spcBef>
                <a:spcPct val="20000"/>
              </a:spcBef>
              <a:spcAft>
                <a:spcPct val="0"/>
              </a:spcAft>
              <a:buClr>
                <a:srgbClr val="306F9A"/>
              </a:buClr>
              <a:buChar char="•"/>
            </a:pPr>
            <a:r>
              <a:rPr lang="en-US" dirty="0" smtClean="0"/>
              <a:t>Second level</a:t>
            </a:r>
          </a:p>
          <a:p>
            <a:pPr marL="1143000" lvl="2" indent="-228600" algn="l" rtl="0" eaLnBrk="0" fontAlgn="base" hangingPunct="0">
              <a:spcBef>
                <a:spcPct val="20000"/>
              </a:spcBef>
              <a:spcAft>
                <a:spcPct val="0"/>
              </a:spcAft>
              <a:buClr>
                <a:srgbClr val="306F9A"/>
              </a:buClr>
              <a:buFont typeface="Arial" pitchFamily="34" charset="0"/>
              <a:buChar char="–"/>
            </a:pPr>
            <a:r>
              <a:rPr lang="en-US" dirty="0" smtClean="0"/>
              <a:t>Third level</a:t>
            </a:r>
          </a:p>
          <a:p>
            <a:pPr marL="1600200" lvl="3" indent="-228600" algn="l" rtl="0" eaLnBrk="0" fontAlgn="base" hangingPunct="0">
              <a:spcBef>
                <a:spcPct val="20000"/>
              </a:spcBef>
              <a:spcAft>
                <a:spcPct val="0"/>
              </a:spcAft>
              <a:buClr>
                <a:srgbClr val="306F9A"/>
              </a:buClr>
              <a:buChar char="–"/>
            </a:pPr>
            <a:r>
              <a:rPr lang="en-US" dirty="0" smtClean="0"/>
              <a:t>Fourth level</a:t>
            </a:r>
          </a:p>
          <a:p>
            <a:pPr marL="2057400" lvl="4" indent="-228600" algn="l" rtl="0" eaLnBrk="0" fontAlgn="base" hangingPunct="0">
              <a:spcBef>
                <a:spcPct val="20000"/>
              </a:spcBef>
              <a:spcAft>
                <a:spcPct val="0"/>
              </a:spcAft>
              <a:buClr>
                <a:srgbClr val="306F9A"/>
              </a:buClr>
              <a:buChar char="•"/>
            </a:pPr>
            <a:r>
              <a:rPr lang="en-US" dirty="0"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dirty="0"/>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dirty="0"/>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861120AE-2752-4367-976C-2D2AA2AC16CA}" type="slidenum">
              <a:rPr lang="en-US"/>
              <a:pPr/>
              <a:t>‹#›</a:t>
            </a:fld>
            <a:endParaRPr lang="en-US" dirty="0"/>
          </a:p>
        </p:txBody>
      </p:sp>
      <p:pic>
        <p:nvPicPr>
          <p:cNvPr id="7" name="Picture 5" descr="Snalogopms288 blue"/>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7543800" y="228600"/>
            <a:ext cx="1375694" cy="1371600"/>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l" rtl="0" eaLnBrk="0" fontAlgn="base" hangingPunct="0">
        <a:spcBef>
          <a:spcPct val="0"/>
        </a:spcBef>
        <a:spcAft>
          <a:spcPct val="0"/>
        </a:spcAft>
        <a:defRPr lang="en-US" sz="3300" b="1" dirty="0" smtClean="0">
          <a:solidFill>
            <a:srgbClr val="02263A"/>
          </a:solidFill>
          <a:latin typeface="+mj-lt"/>
          <a:ea typeface="ＭＳ Ｐゴシック" charset="0"/>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233363" indent="-233363" algn="l" rtl="0" fontAlgn="base">
        <a:spcBef>
          <a:spcPts val="600"/>
        </a:spcBef>
        <a:spcAft>
          <a:spcPct val="0"/>
        </a:spcAft>
        <a:buChar char="•"/>
        <a:defRPr lang="en-US" sz="2800" b="1" dirty="0" smtClean="0">
          <a:solidFill>
            <a:srgbClr val="02263A"/>
          </a:solidFill>
          <a:latin typeface="+mn-lt"/>
          <a:ea typeface="ＭＳ Ｐゴシック" charset="0"/>
          <a:cs typeface="+mn-cs"/>
        </a:defRPr>
      </a:lvl1pPr>
      <a:lvl2pPr marL="690563" indent="-233363" algn="l" rtl="0" fontAlgn="base">
        <a:spcBef>
          <a:spcPct val="20000"/>
        </a:spcBef>
        <a:spcAft>
          <a:spcPct val="0"/>
        </a:spcAft>
        <a:buChar char="–"/>
        <a:defRPr lang="en-US" sz="2400" b="0" dirty="0" smtClean="0">
          <a:solidFill>
            <a:srgbClr val="02263A"/>
          </a:solidFill>
          <a:latin typeface="+mn-lt"/>
          <a:ea typeface="ＭＳ Ｐゴシック" charset="0"/>
        </a:defRPr>
      </a:lvl2pPr>
      <a:lvl3pPr marL="1143000" indent="-228600" algn="l" rtl="0" fontAlgn="base">
        <a:spcBef>
          <a:spcPct val="20000"/>
        </a:spcBef>
        <a:spcAft>
          <a:spcPct val="0"/>
        </a:spcAft>
        <a:buChar char="•"/>
        <a:defRPr lang="en-US" sz="2000" b="0" dirty="0" smtClean="0">
          <a:solidFill>
            <a:srgbClr val="02263A"/>
          </a:solidFill>
          <a:latin typeface="+mn-lt"/>
          <a:ea typeface="ＭＳ Ｐゴシック" charset="0"/>
        </a:defRPr>
      </a:lvl3pPr>
      <a:lvl4pPr marL="1487488" indent="-228600" algn="l" rtl="0" fontAlgn="base">
        <a:spcBef>
          <a:spcPct val="20000"/>
        </a:spcBef>
        <a:spcAft>
          <a:spcPct val="0"/>
        </a:spcAft>
        <a:buChar char="–"/>
        <a:defRPr lang="en-US" sz="1800" b="0" dirty="0" smtClean="0">
          <a:solidFill>
            <a:srgbClr val="02263A"/>
          </a:solidFill>
          <a:latin typeface="+mn-lt"/>
          <a:ea typeface="ＭＳ Ｐゴシック" charset="0"/>
        </a:defRPr>
      </a:lvl4pPr>
      <a:lvl5pPr marL="2057400" indent="-228600" algn="l" rtl="0" fontAlgn="base">
        <a:spcBef>
          <a:spcPct val="20000"/>
        </a:spcBef>
        <a:spcAft>
          <a:spcPct val="0"/>
        </a:spcAft>
        <a:buChar char="»"/>
        <a:defRPr lang="en-US" sz="1600" b="1" dirty="0" smtClean="0">
          <a:solidFill>
            <a:srgbClr val="02263A"/>
          </a:solidFill>
          <a:latin typeface="+mn-lt"/>
          <a:ea typeface="ＭＳ Ｐゴシック"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http://www.google.com/url?sa=i&amp;rct=j&amp;q=&amp;esrc=s&amp;frm=1&amp;source=images&amp;cd=&amp;cad=rja&amp;docid=CgsJYP38OpHFBM&amp;tbnid=h7MpSuFrucr3WM:&amp;ved=0CAUQjRw&amp;url=http://cobaltpm.com/what-to-do-when-your-project-is-behind-schedule/&amp;ei=k0ImUp20O8GtiQKdyYD4Ag&amp;psig=AFQjCNE846DPeRZfxulsCvfNcMlACmmsbw&amp;ust=1378325066653321" TargetMode="Externa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644775"/>
            <a:ext cx="7772400" cy="1470025"/>
          </a:xfrm>
        </p:spPr>
        <p:txBody>
          <a:bodyPr/>
          <a:lstStyle/>
          <a:p>
            <a:pPr algn="ctr"/>
            <a:r>
              <a:rPr lang="en-US" sz="2600" dirty="0">
                <a:ea typeface="ＭＳ Ｐゴシック" pitchFamily="34" charset="-128"/>
              </a:rPr>
              <a:t>A Better Means of Identifying and Quantifying the Impacts of Shipbuilding Disruption</a:t>
            </a:r>
            <a:endParaRPr lang="en-US" sz="2600" dirty="0"/>
          </a:p>
        </p:txBody>
      </p:sp>
      <p:sp>
        <p:nvSpPr>
          <p:cNvPr id="4" name="TextBox 3"/>
          <p:cNvSpPr txBox="1"/>
          <p:nvPr/>
        </p:nvSpPr>
        <p:spPr>
          <a:xfrm>
            <a:off x="1143000" y="5181600"/>
            <a:ext cx="6858000" cy="553998"/>
          </a:xfrm>
          <a:prstGeom prst="rect">
            <a:avLst/>
          </a:prstGeom>
          <a:noFill/>
        </p:spPr>
        <p:txBody>
          <a:bodyPr wrap="square" rtlCol="0">
            <a:spAutoFit/>
          </a:bodyPr>
          <a:lstStyle/>
          <a:p>
            <a:r>
              <a:rPr lang="en-US" sz="1000" dirty="0"/>
              <a:t>Originally presented at the 2013 Ship Production Symposium, Bellevue, WA, November 2013. </a:t>
            </a:r>
            <a:r>
              <a:rPr lang="en-US" sz="1000" dirty="0" smtClean="0"/>
              <a:t>Posted </a:t>
            </a:r>
            <a:r>
              <a:rPr lang="en-US" sz="1000" dirty="0"/>
              <a:t>with the permission of the Society of Naval Architects and Marine Engineers (SNAME). Material originally appearing in SNAME publications cannot be reprinted without written permission from the  Society, 601 Pavonia Ave., Jersey City, NJ 07306.</a:t>
            </a:r>
          </a:p>
        </p:txBody>
      </p:sp>
    </p:spTree>
    <p:extLst>
      <p:ext uri="{BB962C8B-B14F-4D97-AF65-F5344CB8AC3E}">
        <p14:creationId xmlns:p14="http://schemas.microsoft.com/office/powerpoint/2010/main" val="284040365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Result</a:t>
            </a:r>
            <a:endParaRPr lang="en-US" dirty="0"/>
          </a:p>
        </p:txBody>
      </p:sp>
      <p:pic>
        <p:nvPicPr>
          <p:cNvPr id="3" name="Picture 2" descr="http://blakehagen1.files.wordpress.com/2012/03/over_budget_pic.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57800" y="2286000"/>
            <a:ext cx="3883462" cy="2286582"/>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3185931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Seemingly simple events can produce complicated outcomes</a:t>
            </a:r>
          </a:p>
        </p:txBody>
      </p:sp>
      <p:sp>
        <p:nvSpPr>
          <p:cNvPr id="3" name="Content Placeholder 2"/>
          <p:cNvSpPr>
            <a:spLocks noGrp="1"/>
          </p:cNvSpPr>
          <p:nvPr>
            <p:ph idx="1"/>
          </p:nvPr>
        </p:nvSpPr>
        <p:spPr/>
        <p:txBody>
          <a:bodyPr/>
          <a:lstStyle/>
          <a:p>
            <a:pPr>
              <a:spcBef>
                <a:spcPts val="1000"/>
              </a:spcBef>
            </a:pPr>
            <a:r>
              <a:rPr lang="en-US" dirty="0"/>
              <a:t>The event causes multiple impacts that accumulate and affect many aspects of the project and other yard programs</a:t>
            </a:r>
          </a:p>
          <a:p>
            <a:pPr>
              <a:spcBef>
                <a:spcPts val="1000"/>
              </a:spcBef>
            </a:pPr>
            <a:r>
              <a:rPr lang="en-US" dirty="0"/>
              <a:t>As builder and owner take steps to reduce the impacts, they may create additional problems</a:t>
            </a:r>
          </a:p>
          <a:p>
            <a:pPr lvl="1"/>
            <a:r>
              <a:rPr lang="en-US" dirty="0"/>
              <a:t>This creates additional causes and effects that need to be </a:t>
            </a:r>
            <a:r>
              <a:rPr lang="en-US" dirty="0" smtClean="0"/>
              <a:t>analyzed</a:t>
            </a:r>
            <a:endParaRPr lang="en-US" dirty="0"/>
          </a:p>
        </p:txBody>
      </p:sp>
    </p:spTree>
    <p:extLst>
      <p:ext uri="{BB962C8B-B14F-4D97-AF65-F5344CB8AC3E}">
        <p14:creationId xmlns:p14="http://schemas.microsoft.com/office/powerpoint/2010/main" val="113318639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It is a complex set of events with often conflicting views</a:t>
            </a:r>
          </a:p>
        </p:txBody>
      </p:sp>
      <p:grpSp>
        <p:nvGrpSpPr>
          <p:cNvPr id="3" name="Group 2"/>
          <p:cNvGrpSpPr/>
          <p:nvPr/>
        </p:nvGrpSpPr>
        <p:grpSpPr>
          <a:xfrm>
            <a:off x="1020672" y="1600200"/>
            <a:ext cx="7208928" cy="5029200"/>
            <a:chOff x="1020672" y="1600200"/>
            <a:chExt cx="7208928" cy="5029200"/>
          </a:xfrm>
        </p:grpSpPr>
        <p:sp>
          <p:nvSpPr>
            <p:cNvPr id="4" name="Up Arrow 3"/>
            <p:cNvSpPr/>
            <p:nvPr/>
          </p:nvSpPr>
          <p:spPr bwMode="auto">
            <a:xfrm rot="6953909">
              <a:off x="3091618" y="3183016"/>
              <a:ext cx="685800" cy="949485"/>
            </a:xfrm>
            <a:prstGeom prst="upArrow">
              <a:avLst/>
            </a:prstGeom>
            <a:solidFill>
              <a:schemeClr val="accent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Garamond" pitchFamily="18" charset="0"/>
              </a:endParaRPr>
            </a:p>
          </p:txBody>
        </p:sp>
        <p:sp>
          <p:nvSpPr>
            <p:cNvPr id="5" name="Oval 4"/>
            <p:cNvSpPr/>
            <p:nvPr/>
          </p:nvSpPr>
          <p:spPr bwMode="auto">
            <a:xfrm>
              <a:off x="4419600" y="1600200"/>
              <a:ext cx="1600200" cy="1600200"/>
            </a:xfrm>
            <a:prstGeom prst="ellipse">
              <a:avLst/>
            </a:prstGeom>
            <a:solidFill>
              <a:srgbClr val="00B0F0"/>
            </a:solidFill>
            <a:ln w="9525" cap="flat" cmpd="sng" algn="ctr">
              <a:solidFill>
                <a:schemeClr val="tx1"/>
              </a:solidFill>
              <a:prstDash val="solid"/>
              <a:round/>
              <a:headEnd type="none" w="med" len="med"/>
              <a:tailEnd type="none" w="med" len="med"/>
            </a:ln>
            <a:effectLst>
              <a:softEdge rad="31750"/>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accent4">
                      <a:lumMod val="10000"/>
                    </a:schemeClr>
                  </a:solidFill>
                  <a:effectLst/>
                  <a:latin typeface="Garamond" pitchFamily="18" charset="0"/>
                </a:rPr>
                <a:t>Owner’s Data</a:t>
              </a:r>
            </a:p>
          </p:txBody>
        </p:sp>
        <p:sp>
          <p:nvSpPr>
            <p:cNvPr id="6" name="Oval 5"/>
            <p:cNvSpPr/>
            <p:nvPr/>
          </p:nvSpPr>
          <p:spPr bwMode="auto">
            <a:xfrm>
              <a:off x="3200400" y="1600200"/>
              <a:ext cx="1600200" cy="1600200"/>
            </a:xfrm>
            <a:prstGeom prst="ellipse">
              <a:avLst/>
            </a:prstGeom>
            <a:solidFill>
              <a:srgbClr val="92D050"/>
            </a:solidFill>
            <a:ln w="9525" cap="flat" cmpd="sng" algn="ctr">
              <a:solidFill>
                <a:schemeClr val="tx1"/>
              </a:solidFill>
              <a:prstDash val="solid"/>
              <a:round/>
              <a:headEnd type="none" w="med" len="med"/>
              <a:tailEnd type="none" w="med" len="med"/>
            </a:ln>
            <a:effectLst>
              <a:softEdge rad="31750"/>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accent4">
                      <a:lumMod val="10000"/>
                    </a:schemeClr>
                  </a:solidFill>
                  <a:effectLst/>
                  <a:latin typeface="Garamond" pitchFamily="18" charset="0"/>
                </a:rPr>
                <a:t>Builder’s Data</a:t>
              </a:r>
            </a:p>
          </p:txBody>
        </p:sp>
        <p:sp>
          <p:nvSpPr>
            <p:cNvPr id="8" name="Oval 7"/>
            <p:cNvSpPr/>
            <p:nvPr/>
          </p:nvSpPr>
          <p:spPr bwMode="auto">
            <a:xfrm>
              <a:off x="5638800" y="2390775"/>
              <a:ext cx="1600200" cy="1600200"/>
            </a:xfrm>
            <a:prstGeom prst="ellipse">
              <a:avLst/>
            </a:prstGeom>
            <a:solidFill>
              <a:srgbClr val="00B0F0"/>
            </a:solidFill>
            <a:ln w="9525" cap="flat" cmpd="sng" algn="ctr">
              <a:solidFill>
                <a:schemeClr val="tx1"/>
              </a:solidFill>
              <a:prstDash val="solid"/>
              <a:round/>
              <a:headEnd type="none" w="med" len="med"/>
              <a:tailEnd type="none" w="med" len="med"/>
            </a:ln>
            <a:effectLst>
              <a:softEdge rad="31750"/>
            </a:effectLst>
          </p:spPr>
          <p:txBody>
            <a:bodyPr vert="horz" wrap="square" lIns="91440" tIns="45720" rIns="91440" bIns="45720" numCol="1" rtlCol="0" anchor="ctr" anchorCtr="1" compatLnSpc="1">
              <a:prstTxWarp prst="textNoShape">
                <a:avLst/>
              </a:prstTxWarp>
            </a:bodyPr>
            <a:lstStyle/>
            <a:p>
              <a:pPr algn="ctr" eaLnBrk="0" hangingPunct="0"/>
              <a:r>
                <a:rPr lang="en-US" dirty="0">
                  <a:solidFill>
                    <a:schemeClr val="accent4">
                      <a:lumMod val="10000"/>
                    </a:schemeClr>
                  </a:solidFill>
                  <a:latin typeface="Garamond" pitchFamily="18" charset="0"/>
                </a:rPr>
                <a:t>Owner’s Analysis</a:t>
              </a:r>
            </a:p>
          </p:txBody>
        </p:sp>
        <p:sp>
          <p:nvSpPr>
            <p:cNvPr id="10" name="Oval 9"/>
            <p:cNvSpPr/>
            <p:nvPr/>
          </p:nvSpPr>
          <p:spPr bwMode="auto">
            <a:xfrm>
              <a:off x="5715000" y="3886200"/>
              <a:ext cx="1600200" cy="1600200"/>
            </a:xfrm>
            <a:prstGeom prst="ellipse">
              <a:avLst/>
            </a:prstGeom>
            <a:solidFill>
              <a:srgbClr val="00B0F0"/>
            </a:solidFill>
            <a:ln w="9525" cap="flat" cmpd="sng" algn="ctr">
              <a:solidFill>
                <a:schemeClr val="tx1"/>
              </a:solidFill>
              <a:prstDash val="solid"/>
              <a:round/>
              <a:headEnd type="none" w="med" len="med"/>
              <a:tailEnd type="none" w="med" len="med"/>
            </a:ln>
            <a:effectLst>
              <a:softEdge rad="31750"/>
            </a:effectLst>
          </p:spPr>
          <p:txBody>
            <a:bodyPr vert="horz" wrap="square" lIns="91440" tIns="45720" rIns="91440" bIns="45720" numCol="1" rtlCol="0" anchor="ctr" anchorCtr="1" compatLnSpc="1">
              <a:prstTxWarp prst="textNoShape">
                <a:avLst/>
              </a:prstTxWarp>
            </a:bodyPr>
            <a:lstStyle/>
            <a:p>
              <a:pPr algn="ctr" eaLnBrk="0" hangingPunct="0"/>
              <a:r>
                <a:rPr lang="en-US" dirty="0">
                  <a:solidFill>
                    <a:schemeClr val="accent4">
                      <a:lumMod val="10000"/>
                    </a:schemeClr>
                  </a:solidFill>
                  <a:latin typeface="Garamond" pitchFamily="18" charset="0"/>
                </a:rPr>
                <a:t>Owner’s Version of the Truth</a:t>
              </a:r>
            </a:p>
          </p:txBody>
        </p:sp>
        <p:sp>
          <p:nvSpPr>
            <p:cNvPr id="12" name="Up Arrow 11"/>
            <p:cNvSpPr/>
            <p:nvPr/>
          </p:nvSpPr>
          <p:spPr bwMode="auto">
            <a:xfrm>
              <a:off x="4267200" y="2971800"/>
              <a:ext cx="685800" cy="419100"/>
            </a:xfrm>
            <a:prstGeom prst="upArrow">
              <a:avLst/>
            </a:prstGeom>
            <a:solidFill>
              <a:schemeClr val="accent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Garamond" pitchFamily="18" charset="0"/>
              </a:endParaRPr>
            </a:p>
          </p:txBody>
        </p:sp>
        <p:sp>
          <p:nvSpPr>
            <p:cNvPr id="13" name="Oval 12"/>
            <p:cNvSpPr/>
            <p:nvPr/>
          </p:nvSpPr>
          <p:spPr bwMode="auto">
            <a:xfrm>
              <a:off x="3810000" y="3352800"/>
              <a:ext cx="1600200" cy="1600200"/>
            </a:xfrm>
            <a:prstGeom prst="ellipse">
              <a:avLst/>
            </a:prstGeom>
            <a:solidFill>
              <a:srgbClr val="FFC000"/>
            </a:solidFill>
            <a:ln w="9525" cap="flat" cmpd="sng" algn="ctr">
              <a:noFill/>
              <a:prstDash val="solid"/>
              <a:round/>
              <a:headEnd type="none" w="med" len="med"/>
              <a:tailEnd type="non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accent4">
                      <a:lumMod val="10000"/>
                    </a:schemeClr>
                  </a:solidFill>
                  <a:effectLst/>
                  <a:latin typeface="Garamond" pitchFamily="18" charset="0"/>
                </a:rPr>
                <a:t>Disruptive Event</a:t>
              </a:r>
            </a:p>
          </p:txBody>
        </p:sp>
        <p:sp>
          <p:nvSpPr>
            <p:cNvPr id="14" name="Oval 13"/>
            <p:cNvSpPr/>
            <p:nvPr/>
          </p:nvSpPr>
          <p:spPr bwMode="auto">
            <a:xfrm>
              <a:off x="4674327" y="5029200"/>
              <a:ext cx="1600200" cy="1600200"/>
            </a:xfrm>
            <a:prstGeom prst="ellipse">
              <a:avLst/>
            </a:prstGeom>
            <a:solidFill>
              <a:srgbClr val="FFFF00"/>
            </a:solidFill>
            <a:ln w="9525" cap="flat" cmpd="sng" algn="ctr">
              <a:noFill/>
              <a:prstDash val="solid"/>
              <a:round/>
              <a:headEnd type="none" w="med" len="med"/>
              <a:tailEnd type="non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accent4">
                      <a:lumMod val="10000"/>
                    </a:schemeClr>
                  </a:solidFill>
                  <a:effectLst/>
                  <a:latin typeface="Garamond" pitchFamily="18" charset="0"/>
                </a:rPr>
                <a:t>Clash</a:t>
              </a:r>
            </a:p>
          </p:txBody>
        </p:sp>
        <p:sp>
          <p:nvSpPr>
            <p:cNvPr id="15" name="Curved Left Arrow 14"/>
            <p:cNvSpPr/>
            <p:nvPr/>
          </p:nvSpPr>
          <p:spPr bwMode="auto">
            <a:xfrm flipH="1">
              <a:off x="1020672" y="1714500"/>
              <a:ext cx="1828800" cy="4876800"/>
            </a:xfrm>
            <a:prstGeom prst="curvedLeftArrow">
              <a:avLst>
                <a:gd name="adj1" fmla="val 23065"/>
                <a:gd name="adj2" fmla="val 50000"/>
                <a:gd name="adj3" fmla="val 22778"/>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Garamond" pitchFamily="18" charset="0"/>
              </a:endParaRPr>
            </a:p>
          </p:txBody>
        </p:sp>
        <p:sp>
          <p:nvSpPr>
            <p:cNvPr id="16" name="Curved Left Arrow 15"/>
            <p:cNvSpPr/>
            <p:nvPr/>
          </p:nvSpPr>
          <p:spPr bwMode="auto">
            <a:xfrm>
              <a:off x="6400800" y="1714500"/>
              <a:ext cx="1828800" cy="4876800"/>
            </a:xfrm>
            <a:prstGeom prst="curvedLeftArrow">
              <a:avLst>
                <a:gd name="adj1" fmla="val 23065"/>
                <a:gd name="adj2" fmla="val 50000"/>
                <a:gd name="adj3" fmla="val 22778"/>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Garamond" pitchFamily="18" charset="0"/>
              </a:endParaRPr>
            </a:p>
          </p:txBody>
        </p:sp>
      </p:grpSp>
      <p:sp>
        <p:nvSpPr>
          <p:cNvPr id="20" name="Oval 19"/>
          <p:cNvSpPr/>
          <p:nvPr/>
        </p:nvSpPr>
        <p:spPr bwMode="auto">
          <a:xfrm>
            <a:off x="1981200" y="2438400"/>
            <a:ext cx="1600200" cy="1600200"/>
          </a:xfrm>
          <a:prstGeom prst="ellipse">
            <a:avLst/>
          </a:prstGeom>
          <a:solidFill>
            <a:srgbClr val="92D050"/>
          </a:solidFill>
          <a:ln w="9525" cap="flat" cmpd="sng" algn="ctr">
            <a:solidFill>
              <a:schemeClr val="tx1"/>
            </a:solidFill>
            <a:prstDash val="solid"/>
            <a:round/>
            <a:headEnd type="none" w="med" len="med"/>
            <a:tailEnd type="none" w="med" len="med"/>
          </a:ln>
          <a:effectLst>
            <a:softEdge rad="31750"/>
          </a:effectLst>
        </p:spPr>
        <p:txBody>
          <a:bodyPr vert="horz" wrap="square" lIns="91440" tIns="45720" rIns="91440" bIns="45720" numCol="1" rtlCol="0" anchor="ctr" anchorCtr="1" compatLnSpc="1">
            <a:prstTxWarp prst="textNoShape">
              <a:avLst/>
            </a:prstTxWarp>
          </a:bodyPr>
          <a:lstStyle/>
          <a:p>
            <a:pPr algn="ctr" eaLnBrk="0" hangingPunct="0"/>
            <a:r>
              <a:rPr lang="en-US" dirty="0">
                <a:solidFill>
                  <a:schemeClr val="accent4">
                    <a:lumMod val="10000"/>
                  </a:schemeClr>
                </a:solidFill>
                <a:latin typeface="Garamond" pitchFamily="18" charset="0"/>
              </a:rPr>
              <a:t>Builder’s Remedial Action</a:t>
            </a:r>
          </a:p>
        </p:txBody>
      </p:sp>
      <p:sp>
        <p:nvSpPr>
          <p:cNvPr id="21" name="Oval 20"/>
          <p:cNvSpPr/>
          <p:nvPr/>
        </p:nvSpPr>
        <p:spPr bwMode="auto">
          <a:xfrm>
            <a:off x="2057400" y="3962400"/>
            <a:ext cx="1600200" cy="1600200"/>
          </a:xfrm>
          <a:prstGeom prst="ellipse">
            <a:avLst/>
          </a:prstGeom>
          <a:solidFill>
            <a:srgbClr val="92D050"/>
          </a:solidFill>
          <a:ln w="9525" cap="flat" cmpd="sng" algn="ctr">
            <a:solidFill>
              <a:schemeClr val="tx1"/>
            </a:solidFill>
            <a:prstDash val="solid"/>
            <a:round/>
            <a:headEnd type="none" w="med" len="med"/>
            <a:tailEnd type="none" w="med" len="med"/>
          </a:ln>
          <a:effectLst>
            <a:softEdge rad="31750"/>
          </a:effectLst>
        </p:spPr>
        <p:txBody>
          <a:bodyPr vert="horz" wrap="square" lIns="91440" tIns="45720" rIns="91440" bIns="45720" numCol="1" rtlCol="0" anchor="ctr" anchorCtr="1" compatLnSpc="1">
            <a:prstTxWarp prst="textNoShape">
              <a:avLst/>
            </a:prstTxWarp>
          </a:bodyPr>
          <a:lstStyle/>
          <a:p>
            <a:pPr algn="ctr" eaLnBrk="0" hangingPunct="0"/>
            <a:r>
              <a:rPr lang="en-US" dirty="0">
                <a:solidFill>
                  <a:schemeClr val="accent4">
                    <a:lumMod val="10000"/>
                  </a:schemeClr>
                </a:solidFill>
                <a:latin typeface="Garamond" pitchFamily="18" charset="0"/>
              </a:rPr>
              <a:t>Builder’s </a:t>
            </a:r>
            <a:r>
              <a:rPr lang="en-US" dirty="0" smtClean="0">
                <a:solidFill>
                  <a:schemeClr val="accent4">
                    <a:lumMod val="10000"/>
                  </a:schemeClr>
                </a:solidFill>
                <a:latin typeface="Garamond" pitchFamily="18" charset="0"/>
              </a:rPr>
              <a:t>Analysis</a:t>
            </a:r>
            <a:endParaRPr lang="en-US" dirty="0">
              <a:solidFill>
                <a:schemeClr val="accent4">
                  <a:lumMod val="10000"/>
                </a:schemeClr>
              </a:solidFill>
              <a:latin typeface="Garamond" pitchFamily="18" charset="0"/>
            </a:endParaRPr>
          </a:p>
        </p:txBody>
      </p:sp>
      <p:sp>
        <p:nvSpPr>
          <p:cNvPr id="22" name="Oval 21"/>
          <p:cNvSpPr/>
          <p:nvPr/>
        </p:nvSpPr>
        <p:spPr bwMode="auto">
          <a:xfrm>
            <a:off x="3124200" y="5029200"/>
            <a:ext cx="1600200" cy="1600200"/>
          </a:xfrm>
          <a:prstGeom prst="ellipse">
            <a:avLst/>
          </a:prstGeom>
          <a:solidFill>
            <a:srgbClr val="92D050"/>
          </a:solidFill>
          <a:ln w="9525" cap="flat" cmpd="sng" algn="ctr">
            <a:solidFill>
              <a:schemeClr val="tx1"/>
            </a:solidFill>
            <a:prstDash val="solid"/>
            <a:round/>
            <a:headEnd type="none" w="med" len="med"/>
            <a:tailEnd type="none" w="med" len="med"/>
          </a:ln>
          <a:effectLst>
            <a:softEdge rad="31750"/>
          </a:effectLst>
        </p:spPr>
        <p:txBody>
          <a:bodyPr vert="horz" wrap="square" lIns="91440" tIns="45720" rIns="91440" bIns="45720" numCol="1" rtlCol="0" anchor="ctr" anchorCtr="1" compatLnSpc="1">
            <a:prstTxWarp prst="textNoShape">
              <a:avLst/>
            </a:prstTxWarp>
          </a:bodyPr>
          <a:lstStyle/>
          <a:p>
            <a:pPr algn="ctr" eaLnBrk="0" hangingPunct="0"/>
            <a:r>
              <a:rPr lang="en-US" dirty="0">
                <a:solidFill>
                  <a:schemeClr val="accent4">
                    <a:lumMod val="10000"/>
                  </a:schemeClr>
                </a:solidFill>
                <a:latin typeface="Garamond" pitchFamily="18" charset="0"/>
              </a:rPr>
              <a:t>Builder’s </a:t>
            </a:r>
            <a:r>
              <a:rPr lang="en-US" dirty="0" smtClean="0">
                <a:solidFill>
                  <a:schemeClr val="accent4">
                    <a:lumMod val="10000"/>
                  </a:schemeClr>
                </a:solidFill>
                <a:latin typeface="Garamond" pitchFamily="18" charset="0"/>
              </a:rPr>
              <a:t>Version of the Truth</a:t>
            </a:r>
            <a:endParaRPr lang="en-US" dirty="0">
              <a:solidFill>
                <a:schemeClr val="accent4">
                  <a:lumMod val="10000"/>
                </a:schemeClr>
              </a:solidFill>
              <a:latin typeface="Garamond" pitchFamily="18" charset="0"/>
            </a:endParaRPr>
          </a:p>
        </p:txBody>
      </p:sp>
    </p:spTree>
    <p:extLst>
      <p:ext uri="{BB962C8B-B14F-4D97-AF65-F5344CB8AC3E}">
        <p14:creationId xmlns:p14="http://schemas.microsoft.com/office/powerpoint/2010/main" val="295990442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Without the data, all parties resort to estimating and finger pointing</a:t>
            </a:r>
          </a:p>
        </p:txBody>
      </p:sp>
      <p:sp>
        <p:nvSpPr>
          <p:cNvPr id="3" name="Content Placeholder 2"/>
          <p:cNvSpPr>
            <a:spLocks noGrp="1"/>
          </p:cNvSpPr>
          <p:nvPr>
            <p:ph idx="1"/>
          </p:nvPr>
        </p:nvSpPr>
        <p:spPr/>
        <p:txBody>
          <a:bodyPr/>
          <a:lstStyle/>
          <a:p>
            <a:pPr>
              <a:spcBef>
                <a:spcPts val="1000"/>
              </a:spcBef>
            </a:pPr>
            <a:r>
              <a:rPr lang="en-US" dirty="0"/>
              <a:t>The shipyard often has the most complete data that is used to manage the project</a:t>
            </a:r>
          </a:p>
          <a:p>
            <a:pPr>
              <a:spcBef>
                <a:spcPts val="1000"/>
              </a:spcBef>
            </a:pPr>
            <a:r>
              <a:rPr lang="en-US" dirty="0"/>
              <a:t>The owner uses its own data and what shipyard data it can access</a:t>
            </a:r>
          </a:p>
          <a:p>
            <a:pPr>
              <a:spcBef>
                <a:spcPts val="1000"/>
              </a:spcBef>
            </a:pPr>
            <a:r>
              <a:rPr lang="en-US" dirty="0"/>
              <a:t>Each party is likely to take a stance that minimizes its responsibility and </a:t>
            </a:r>
            <a:r>
              <a:rPr lang="en-US" dirty="0" smtClean="0"/>
              <a:t>cost</a:t>
            </a:r>
            <a:endParaRPr lang="en-US" dirty="0"/>
          </a:p>
        </p:txBody>
      </p:sp>
    </p:spTree>
    <p:extLst>
      <p:ext uri="{BB962C8B-B14F-4D97-AF65-F5344CB8AC3E}">
        <p14:creationId xmlns:p14="http://schemas.microsoft.com/office/powerpoint/2010/main" val="98387699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t>
            </a:r>
            <a:r>
              <a:rPr lang="en-US" dirty="0" smtClean="0"/>
              <a:t>omplexity </a:t>
            </a:r>
            <a:r>
              <a:rPr lang="en-US" dirty="0"/>
              <a:t>of </a:t>
            </a:r>
            <a:r>
              <a:rPr lang="en-US" dirty="0" smtClean="0"/>
              <a:t>impacts </a:t>
            </a:r>
            <a:r>
              <a:rPr lang="en-US" dirty="0"/>
              <a:t>can create confusion and disagreement</a:t>
            </a:r>
          </a:p>
        </p:txBody>
      </p:sp>
      <p:sp>
        <p:nvSpPr>
          <p:cNvPr id="3" name="Content Placeholder 2"/>
          <p:cNvSpPr>
            <a:spLocks noGrp="1"/>
          </p:cNvSpPr>
          <p:nvPr>
            <p:ph idx="1"/>
          </p:nvPr>
        </p:nvSpPr>
        <p:spPr/>
        <p:txBody>
          <a:bodyPr/>
          <a:lstStyle/>
          <a:p>
            <a:pPr>
              <a:spcBef>
                <a:spcPts val="1000"/>
              </a:spcBef>
            </a:pPr>
            <a:r>
              <a:rPr lang="en-US" dirty="0"/>
              <a:t>What actually happened?</a:t>
            </a:r>
          </a:p>
          <a:p>
            <a:pPr>
              <a:spcBef>
                <a:spcPts val="1000"/>
              </a:spcBef>
            </a:pPr>
            <a:r>
              <a:rPr lang="en-US" dirty="0"/>
              <a:t>Who was at fault?</a:t>
            </a:r>
          </a:p>
          <a:p>
            <a:pPr>
              <a:spcBef>
                <a:spcPts val="1000"/>
              </a:spcBef>
            </a:pPr>
            <a:r>
              <a:rPr lang="en-US" dirty="0"/>
              <a:t>How much did it cost?</a:t>
            </a:r>
          </a:p>
          <a:p>
            <a:pPr>
              <a:spcBef>
                <a:spcPts val="1000"/>
              </a:spcBef>
            </a:pPr>
            <a:r>
              <a:rPr lang="en-US" dirty="0"/>
              <a:t>Whose analysis is correct?</a:t>
            </a:r>
          </a:p>
          <a:p>
            <a:pPr>
              <a:spcBef>
                <a:spcPts val="1000"/>
              </a:spcBef>
            </a:pPr>
            <a:r>
              <a:rPr lang="en-US" dirty="0"/>
              <a:t>What impact did it have on other aspects of the project or on other programs in the yard?</a:t>
            </a:r>
          </a:p>
          <a:p>
            <a:pPr>
              <a:spcBef>
                <a:spcPts val="1000"/>
              </a:spcBef>
            </a:pPr>
            <a:r>
              <a:rPr lang="en-US" dirty="0"/>
              <a:t>How, if at all, was disruption addressed in the ship construction contract</a:t>
            </a:r>
            <a:r>
              <a:rPr lang="en-US" dirty="0" smtClean="0"/>
              <a:t>?</a:t>
            </a:r>
            <a:endParaRPr lang="en-US" dirty="0"/>
          </a:p>
        </p:txBody>
      </p:sp>
    </p:spTree>
    <p:extLst>
      <p:ext uri="{BB962C8B-B14F-4D97-AF65-F5344CB8AC3E}">
        <p14:creationId xmlns:p14="http://schemas.microsoft.com/office/powerpoint/2010/main" val="271633015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By the time the parties </a:t>
            </a:r>
            <a:r>
              <a:rPr lang="en-US" dirty="0" smtClean="0"/>
              <a:t>begin on a solution, </a:t>
            </a:r>
            <a:r>
              <a:rPr lang="en-US" dirty="0"/>
              <a:t>animosity has surfaced</a:t>
            </a:r>
          </a:p>
        </p:txBody>
      </p:sp>
      <p:sp>
        <p:nvSpPr>
          <p:cNvPr id="3" name="Content Placeholder 2"/>
          <p:cNvSpPr>
            <a:spLocks noGrp="1"/>
          </p:cNvSpPr>
          <p:nvPr>
            <p:ph idx="1"/>
          </p:nvPr>
        </p:nvSpPr>
        <p:spPr/>
        <p:txBody>
          <a:bodyPr/>
          <a:lstStyle/>
          <a:p>
            <a:pPr>
              <a:spcBef>
                <a:spcPts val="1000"/>
              </a:spcBef>
            </a:pPr>
            <a:r>
              <a:rPr lang="en-US" dirty="0"/>
              <a:t>The approach to answering the questions becomes antagonistic rather than cooperative</a:t>
            </a:r>
          </a:p>
          <a:p>
            <a:pPr>
              <a:spcBef>
                <a:spcPts val="1000"/>
              </a:spcBef>
            </a:pPr>
            <a:r>
              <a:rPr lang="en-US" dirty="0"/>
              <a:t>Both sides may seek legal counsel</a:t>
            </a:r>
          </a:p>
          <a:p>
            <a:pPr>
              <a:spcBef>
                <a:spcPts val="1000"/>
              </a:spcBef>
            </a:pPr>
            <a:r>
              <a:rPr lang="en-US" dirty="0"/>
              <a:t>Whatever the outcome, it is still the result of some guesswork and well-intentioned but probably faulty </a:t>
            </a:r>
            <a:r>
              <a:rPr lang="en-US" dirty="0" smtClean="0"/>
              <a:t>estimates</a:t>
            </a:r>
            <a:endParaRPr lang="en-US" dirty="0"/>
          </a:p>
        </p:txBody>
      </p:sp>
    </p:spTree>
    <p:extLst>
      <p:ext uri="{BB962C8B-B14F-4D97-AF65-F5344CB8AC3E}">
        <p14:creationId xmlns:p14="http://schemas.microsoft.com/office/powerpoint/2010/main" val="81625445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Impacts</a:t>
            </a:r>
            <a:endParaRPr lang="en-US" dirty="0"/>
          </a:p>
        </p:txBody>
      </p:sp>
      <p:pic>
        <p:nvPicPr>
          <p:cNvPr id="3" name="Picture 2" descr="shutterstock_97050206.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69570" y="2206752"/>
            <a:ext cx="3676880" cy="2441448"/>
          </a:xfrm>
          <a:prstGeom prst="rect">
            <a:avLst/>
          </a:prstGeom>
          <a:ln>
            <a:noFill/>
          </a:ln>
          <a:effectLst>
            <a:softEdge rad="112500"/>
          </a:effectLst>
        </p:spPr>
      </p:pic>
    </p:spTree>
    <p:extLst>
      <p:ext uri="{BB962C8B-B14F-4D97-AF65-F5344CB8AC3E}">
        <p14:creationId xmlns:p14="http://schemas.microsoft.com/office/powerpoint/2010/main" val="128131016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It may be helpful to break down complex impacts into categories</a:t>
            </a:r>
          </a:p>
        </p:txBody>
      </p:sp>
      <p:sp>
        <p:nvSpPr>
          <p:cNvPr id="3" name="Content Placeholder 2"/>
          <p:cNvSpPr>
            <a:spLocks noGrp="1"/>
          </p:cNvSpPr>
          <p:nvPr>
            <p:ph idx="1"/>
          </p:nvPr>
        </p:nvSpPr>
        <p:spPr>
          <a:xfrm>
            <a:off x="457200" y="1600201"/>
            <a:ext cx="8229600" cy="533400"/>
          </a:xfrm>
        </p:spPr>
        <p:txBody>
          <a:bodyPr/>
          <a:lstStyle/>
          <a:p>
            <a:r>
              <a:rPr lang="en-US" dirty="0"/>
              <a:t>Elements of a project typically impacted</a:t>
            </a:r>
            <a:r>
              <a:rPr lang="en-US" dirty="0" smtClean="0"/>
              <a:t>:</a:t>
            </a:r>
            <a:endParaRPr lang="en-US" dirty="0"/>
          </a:p>
        </p:txBody>
      </p:sp>
      <p:sp>
        <p:nvSpPr>
          <p:cNvPr id="4" name="Rectangle 3"/>
          <p:cNvSpPr/>
          <p:nvPr/>
        </p:nvSpPr>
        <p:spPr bwMode="auto">
          <a:xfrm>
            <a:off x="465909" y="2130573"/>
            <a:ext cx="3962400" cy="3588675"/>
          </a:xfrm>
          <a:prstGeom prst="rect">
            <a:avLst/>
          </a:prstGeom>
          <a:solidFill>
            <a:schemeClr val="tx1">
              <a:lumMod val="7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Garamond" pitchFamily="18" charset="0"/>
            </a:endParaRPr>
          </a:p>
        </p:txBody>
      </p:sp>
      <p:sp>
        <p:nvSpPr>
          <p:cNvPr id="5" name="TextBox 4"/>
          <p:cNvSpPr txBox="1"/>
          <p:nvPr/>
        </p:nvSpPr>
        <p:spPr>
          <a:xfrm>
            <a:off x="465909" y="2130573"/>
            <a:ext cx="3962400" cy="3588675"/>
          </a:xfrm>
          <a:prstGeom prst="rect">
            <a:avLst/>
          </a:prstGeom>
          <a:solidFill>
            <a:schemeClr val="bg2">
              <a:lumMod val="60000"/>
              <a:lumOff val="40000"/>
            </a:schemeClr>
          </a:solidFill>
          <a:effectLst>
            <a:outerShdw blurRad="50800" dist="38100" dir="2700000" algn="tl" rotWithShape="0">
              <a:prstClr val="black">
                <a:alpha val="40000"/>
              </a:prstClr>
            </a:outerShdw>
          </a:effectLst>
        </p:spPr>
        <p:txBody>
          <a:bodyPr wrap="square" rtlCol="0">
            <a:spAutoFit/>
          </a:bodyPr>
          <a:lstStyle/>
          <a:p>
            <a:pPr marL="176213" lvl="1" indent="-176213">
              <a:spcBef>
                <a:spcPct val="20000"/>
              </a:spcBef>
              <a:buClr>
                <a:srgbClr val="306F9A"/>
              </a:buClr>
              <a:buFont typeface="Arial" pitchFamily="34" charset="0"/>
              <a:buChar char="•"/>
            </a:pPr>
            <a:r>
              <a:rPr lang="en-US" sz="1600" b="1" dirty="0">
                <a:solidFill>
                  <a:srgbClr val="02263A"/>
                </a:solidFill>
                <a:latin typeface="+mn-lt"/>
                <a:ea typeface="ＭＳ Ｐゴシック" charset="0"/>
              </a:rPr>
              <a:t>Labor</a:t>
            </a:r>
          </a:p>
          <a:p>
            <a:pPr marL="396875" lvl="1" indent="-169863">
              <a:spcBef>
                <a:spcPct val="20000"/>
              </a:spcBef>
              <a:buClr>
                <a:srgbClr val="306F9A"/>
              </a:buClr>
              <a:buFont typeface="Arial" pitchFamily="34" charset="0"/>
              <a:buChar char="–"/>
            </a:pPr>
            <a:r>
              <a:rPr lang="en-US" sz="1600" dirty="0">
                <a:solidFill>
                  <a:srgbClr val="02263A"/>
                </a:solidFill>
                <a:latin typeface="+mn-lt"/>
                <a:ea typeface="ＭＳ Ｐゴシック" charset="0"/>
              </a:rPr>
              <a:t>Less Experienced Work Teams</a:t>
            </a:r>
          </a:p>
          <a:p>
            <a:pPr marL="396875" lvl="1" indent="-169863">
              <a:spcBef>
                <a:spcPct val="20000"/>
              </a:spcBef>
              <a:buClr>
                <a:srgbClr val="306F9A"/>
              </a:buClr>
              <a:buFont typeface="Arial" pitchFamily="34" charset="0"/>
              <a:buChar char="–"/>
            </a:pPr>
            <a:r>
              <a:rPr lang="en-US" sz="1600" dirty="0">
                <a:solidFill>
                  <a:srgbClr val="02263A"/>
                </a:solidFill>
                <a:latin typeface="+mn-lt"/>
                <a:ea typeface="ＭＳ Ｐゴシック" charset="0"/>
              </a:rPr>
              <a:t>Decrease in Productivity</a:t>
            </a:r>
          </a:p>
          <a:p>
            <a:pPr marL="396875" lvl="1" indent="-169863">
              <a:spcBef>
                <a:spcPct val="20000"/>
              </a:spcBef>
              <a:buClr>
                <a:srgbClr val="306F9A"/>
              </a:buClr>
              <a:buFont typeface="Arial" pitchFamily="34" charset="0"/>
              <a:buChar char="–"/>
            </a:pPr>
            <a:r>
              <a:rPr lang="en-US" sz="1600" dirty="0">
                <a:solidFill>
                  <a:srgbClr val="02263A"/>
                </a:solidFill>
                <a:latin typeface="+mn-lt"/>
                <a:ea typeface="ＭＳ Ｐゴシック" charset="0"/>
              </a:rPr>
              <a:t>Manpower Reassignment</a:t>
            </a:r>
          </a:p>
          <a:p>
            <a:pPr marL="396875" lvl="1" indent="-169863">
              <a:spcBef>
                <a:spcPct val="20000"/>
              </a:spcBef>
              <a:buClr>
                <a:srgbClr val="306F9A"/>
              </a:buClr>
              <a:buFont typeface="Arial" pitchFamily="34" charset="0"/>
              <a:buChar char="–"/>
            </a:pPr>
            <a:r>
              <a:rPr lang="en-US" sz="1600" dirty="0">
                <a:solidFill>
                  <a:srgbClr val="02263A"/>
                </a:solidFill>
                <a:latin typeface="+mn-lt"/>
                <a:ea typeface="ＭＳ Ｐゴシック" charset="0"/>
              </a:rPr>
              <a:t>Overtime to Maintain Schedule</a:t>
            </a:r>
          </a:p>
          <a:p>
            <a:pPr marL="396875" lvl="1" indent="-169863">
              <a:spcBef>
                <a:spcPct val="20000"/>
              </a:spcBef>
              <a:buClr>
                <a:srgbClr val="306F9A"/>
              </a:buClr>
              <a:buFont typeface="Arial" pitchFamily="34" charset="0"/>
              <a:buChar char="–"/>
            </a:pPr>
            <a:r>
              <a:rPr lang="en-US" sz="1600" dirty="0">
                <a:solidFill>
                  <a:srgbClr val="02263A"/>
                </a:solidFill>
                <a:latin typeface="+mn-lt"/>
                <a:ea typeface="ＭＳ Ｐゴシック" charset="0"/>
              </a:rPr>
              <a:t>Increase in Level-of-Effort Work</a:t>
            </a:r>
          </a:p>
          <a:p>
            <a:pPr marL="396875" lvl="1" indent="-169863">
              <a:spcBef>
                <a:spcPct val="20000"/>
              </a:spcBef>
              <a:buClr>
                <a:srgbClr val="306F9A"/>
              </a:buClr>
              <a:buFont typeface="Arial" pitchFamily="34" charset="0"/>
              <a:buChar char="–"/>
            </a:pPr>
            <a:r>
              <a:rPr lang="en-US" sz="1600" dirty="0">
                <a:solidFill>
                  <a:srgbClr val="02263A"/>
                </a:solidFill>
                <a:latin typeface="+mn-lt"/>
                <a:ea typeface="ＭＳ Ｐゴシック" charset="0"/>
              </a:rPr>
              <a:t>Additional Support Labor</a:t>
            </a:r>
          </a:p>
          <a:p>
            <a:pPr marL="396875" lvl="1" indent="-169863">
              <a:spcBef>
                <a:spcPct val="20000"/>
              </a:spcBef>
              <a:buClr>
                <a:srgbClr val="306F9A"/>
              </a:buClr>
              <a:buFont typeface="Arial" pitchFamily="34" charset="0"/>
              <a:buChar char="–"/>
            </a:pPr>
            <a:r>
              <a:rPr lang="en-US" sz="1600" dirty="0">
                <a:solidFill>
                  <a:srgbClr val="02263A"/>
                </a:solidFill>
                <a:latin typeface="+mn-lt"/>
                <a:ea typeface="ＭＳ Ｐゴシック" charset="0"/>
              </a:rPr>
              <a:t>Out-of-Sequence Work</a:t>
            </a:r>
          </a:p>
          <a:p>
            <a:pPr marL="396875" lvl="1" indent="-169863">
              <a:spcBef>
                <a:spcPct val="20000"/>
              </a:spcBef>
              <a:buClr>
                <a:srgbClr val="306F9A"/>
              </a:buClr>
              <a:buFont typeface="Arial" pitchFamily="34" charset="0"/>
              <a:buChar char="–"/>
            </a:pPr>
            <a:r>
              <a:rPr lang="en-US" sz="1600" dirty="0">
                <a:solidFill>
                  <a:srgbClr val="02263A"/>
                </a:solidFill>
                <a:latin typeface="+mn-lt"/>
                <a:ea typeface="ＭＳ Ｐゴシック" charset="0"/>
              </a:rPr>
              <a:t>Increased Use of Subcontract Labor</a:t>
            </a:r>
          </a:p>
          <a:p>
            <a:pPr marL="396875" lvl="1" indent="-169863">
              <a:spcBef>
                <a:spcPct val="20000"/>
              </a:spcBef>
              <a:buClr>
                <a:srgbClr val="306F9A"/>
              </a:buClr>
              <a:buFont typeface="Arial" pitchFamily="34" charset="0"/>
              <a:buChar char="–"/>
            </a:pPr>
            <a:r>
              <a:rPr lang="en-US" sz="1600" dirty="0">
                <a:solidFill>
                  <a:srgbClr val="02263A"/>
                </a:solidFill>
                <a:latin typeface="+mn-lt"/>
                <a:ea typeface="ＭＳ Ｐゴシック" charset="0"/>
              </a:rPr>
              <a:t>Increased Supervision</a:t>
            </a:r>
          </a:p>
          <a:p>
            <a:pPr marL="396875" lvl="1" indent="-169863">
              <a:spcBef>
                <a:spcPct val="20000"/>
              </a:spcBef>
              <a:buClr>
                <a:srgbClr val="306F9A"/>
              </a:buClr>
              <a:buFont typeface="Arial" pitchFamily="34" charset="0"/>
              <a:buChar char="–"/>
            </a:pPr>
            <a:r>
              <a:rPr lang="en-US" sz="1600" dirty="0">
                <a:solidFill>
                  <a:srgbClr val="02263A"/>
                </a:solidFill>
                <a:latin typeface="+mn-lt"/>
                <a:ea typeface="ＭＳ Ｐゴシック" charset="0"/>
              </a:rPr>
              <a:t>Increased Quality Assurance</a:t>
            </a:r>
          </a:p>
          <a:p>
            <a:pPr marL="396875" lvl="1" indent="-169863">
              <a:spcBef>
                <a:spcPct val="20000"/>
              </a:spcBef>
              <a:buClr>
                <a:srgbClr val="306F9A"/>
              </a:buClr>
              <a:buFont typeface="Arial" pitchFamily="34" charset="0"/>
              <a:buChar char="–"/>
            </a:pPr>
            <a:r>
              <a:rPr lang="en-US" sz="1600" dirty="0">
                <a:solidFill>
                  <a:srgbClr val="02263A"/>
                </a:solidFill>
                <a:latin typeface="+mn-lt"/>
                <a:ea typeface="ＭＳ Ｐゴシック" charset="0"/>
              </a:rPr>
              <a:t>Increased Engineering and Logistics</a:t>
            </a:r>
          </a:p>
        </p:txBody>
      </p:sp>
      <p:sp>
        <p:nvSpPr>
          <p:cNvPr id="6" name="TextBox 5"/>
          <p:cNvSpPr txBox="1"/>
          <p:nvPr/>
        </p:nvSpPr>
        <p:spPr>
          <a:xfrm>
            <a:off x="4648200" y="2130573"/>
            <a:ext cx="4038600" cy="929485"/>
          </a:xfrm>
          <a:prstGeom prst="rect">
            <a:avLst/>
          </a:prstGeom>
          <a:solidFill>
            <a:schemeClr val="bg2">
              <a:lumMod val="60000"/>
              <a:lumOff val="40000"/>
            </a:schemeClr>
          </a:solidFill>
          <a:effectLst>
            <a:outerShdw blurRad="50800" dist="38100" dir="2700000" algn="tl" rotWithShape="0">
              <a:prstClr val="black">
                <a:alpha val="40000"/>
              </a:prstClr>
            </a:outerShdw>
          </a:effectLst>
        </p:spPr>
        <p:txBody>
          <a:bodyPr wrap="square" rtlCol="0">
            <a:spAutoFit/>
          </a:bodyPr>
          <a:lstStyle/>
          <a:p>
            <a:pPr marL="176213" lvl="1" indent="-176213">
              <a:spcBef>
                <a:spcPct val="20000"/>
              </a:spcBef>
              <a:buClr>
                <a:srgbClr val="306F9A"/>
              </a:buClr>
              <a:buFont typeface="Arial" pitchFamily="34" charset="0"/>
              <a:buChar char="•"/>
            </a:pPr>
            <a:r>
              <a:rPr lang="en-US" sz="1600" b="1" dirty="0" smtClean="0">
                <a:solidFill>
                  <a:srgbClr val="02263A"/>
                </a:solidFill>
                <a:latin typeface="+mn-lt"/>
                <a:ea typeface="ＭＳ Ｐゴシック" charset="0"/>
              </a:rPr>
              <a:t>Infrastructure</a:t>
            </a:r>
            <a:endParaRPr lang="en-US" sz="1600" b="1" dirty="0">
              <a:solidFill>
                <a:srgbClr val="02263A"/>
              </a:solidFill>
              <a:latin typeface="+mn-lt"/>
              <a:ea typeface="ＭＳ Ｐゴシック" charset="0"/>
            </a:endParaRPr>
          </a:p>
          <a:p>
            <a:pPr marL="396875" lvl="1" indent="-169863">
              <a:spcBef>
                <a:spcPct val="20000"/>
              </a:spcBef>
              <a:buClr>
                <a:srgbClr val="306F9A"/>
              </a:buClr>
              <a:buFont typeface="Arial" pitchFamily="34" charset="0"/>
              <a:buChar char="–"/>
            </a:pPr>
            <a:r>
              <a:rPr lang="en-US" sz="1600" dirty="0">
                <a:solidFill>
                  <a:srgbClr val="02263A"/>
                </a:solidFill>
                <a:latin typeface="+mn-lt"/>
                <a:ea typeface="ＭＳ Ｐゴシック" charset="0"/>
              </a:rPr>
              <a:t>Shop or Worksite Disruption</a:t>
            </a:r>
          </a:p>
          <a:p>
            <a:pPr marL="396875" lvl="1" indent="-169863">
              <a:spcBef>
                <a:spcPct val="20000"/>
              </a:spcBef>
              <a:buClr>
                <a:srgbClr val="306F9A"/>
              </a:buClr>
              <a:buFont typeface="Arial" pitchFamily="34" charset="0"/>
              <a:buChar char="–"/>
            </a:pPr>
            <a:r>
              <a:rPr lang="en-US" sz="1600" dirty="0">
                <a:solidFill>
                  <a:srgbClr val="02263A"/>
                </a:solidFill>
                <a:latin typeface="+mn-lt"/>
                <a:ea typeface="ＭＳ Ｐゴシック" charset="0"/>
              </a:rPr>
              <a:t>Facility or Equipment Unavailability</a:t>
            </a:r>
          </a:p>
        </p:txBody>
      </p:sp>
      <p:sp>
        <p:nvSpPr>
          <p:cNvPr id="7" name="TextBox 6"/>
          <p:cNvSpPr txBox="1"/>
          <p:nvPr/>
        </p:nvSpPr>
        <p:spPr>
          <a:xfrm>
            <a:off x="4648200" y="3471446"/>
            <a:ext cx="4038600" cy="634020"/>
          </a:xfrm>
          <a:prstGeom prst="rect">
            <a:avLst/>
          </a:prstGeom>
          <a:solidFill>
            <a:schemeClr val="bg2">
              <a:lumMod val="60000"/>
              <a:lumOff val="40000"/>
            </a:schemeClr>
          </a:solidFill>
          <a:effectLst>
            <a:outerShdw blurRad="50800" dist="38100" dir="2700000" algn="tl" rotWithShape="0">
              <a:prstClr val="black">
                <a:alpha val="40000"/>
              </a:prstClr>
            </a:outerShdw>
          </a:effectLst>
        </p:spPr>
        <p:txBody>
          <a:bodyPr wrap="square" rtlCol="0">
            <a:spAutoFit/>
          </a:bodyPr>
          <a:lstStyle/>
          <a:p>
            <a:pPr marL="176213" lvl="1" indent="-176213">
              <a:spcBef>
                <a:spcPct val="20000"/>
              </a:spcBef>
              <a:buClr>
                <a:srgbClr val="306F9A"/>
              </a:buClr>
              <a:buFont typeface="Arial" pitchFamily="34" charset="0"/>
              <a:buChar char="•"/>
            </a:pPr>
            <a:r>
              <a:rPr lang="en-US" sz="1600" b="1" dirty="0" smtClean="0">
                <a:solidFill>
                  <a:srgbClr val="02263A"/>
                </a:solidFill>
                <a:latin typeface="+mn-lt"/>
                <a:ea typeface="ＭＳ Ｐゴシック" charset="0"/>
              </a:rPr>
              <a:t>Material</a:t>
            </a:r>
            <a:endParaRPr lang="en-US" sz="1600" b="1" dirty="0">
              <a:solidFill>
                <a:srgbClr val="02263A"/>
              </a:solidFill>
              <a:latin typeface="+mn-lt"/>
              <a:ea typeface="ＭＳ Ｐゴシック" charset="0"/>
            </a:endParaRPr>
          </a:p>
          <a:p>
            <a:pPr marL="396875" lvl="1" indent="-169863">
              <a:spcBef>
                <a:spcPct val="20000"/>
              </a:spcBef>
              <a:buClr>
                <a:srgbClr val="306F9A"/>
              </a:buClr>
              <a:buFont typeface="Arial" pitchFamily="34" charset="0"/>
              <a:buChar char="–"/>
            </a:pPr>
            <a:r>
              <a:rPr lang="en-US" sz="1600" dirty="0">
                <a:solidFill>
                  <a:srgbClr val="02263A"/>
                </a:solidFill>
                <a:latin typeface="+mn-lt"/>
                <a:ea typeface="ＭＳ Ｐゴシック" charset="0"/>
              </a:rPr>
              <a:t>Unavailable or Damaged</a:t>
            </a:r>
          </a:p>
        </p:txBody>
      </p:sp>
      <p:sp>
        <p:nvSpPr>
          <p:cNvPr id="8" name="TextBox 7"/>
          <p:cNvSpPr txBox="1"/>
          <p:nvPr/>
        </p:nvSpPr>
        <p:spPr>
          <a:xfrm>
            <a:off x="4648200" y="4538246"/>
            <a:ext cx="4038600" cy="338554"/>
          </a:xfrm>
          <a:prstGeom prst="rect">
            <a:avLst/>
          </a:prstGeom>
          <a:solidFill>
            <a:schemeClr val="bg2">
              <a:lumMod val="60000"/>
              <a:lumOff val="40000"/>
            </a:schemeClr>
          </a:solidFill>
          <a:effectLst>
            <a:outerShdw blurRad="50800" dist="38100" dir="2700000" algn="tl" rotWithShape="0">
              <a:prstClr val="black">
                <a:alpha val="40000"/>
              </a:prstClr>
            </a:outerShdw>
          </a:effectLst>
        </p:spPr>
        <p:txBody>
          <a:bodyPr wrap="square" rtlCol="0">
            <a:spAutoFit/>
          </a:bodyPr>
          <a:lstStyle/>
          <a:p>
            <a:pPr marL="176213" lvl="1" indent="-176213">
              <a:spcBef>
                <a:spcPct val="20000"/>
              </a:spcBef>
              <a:buClr>
                <a:srgbClr val="306F9A"/>
              </a:buClr>
              <a:buFont typeface="Arial" pitchFamily="34" charset="0"/>
              <a:buChar char="•"/>
            </a:pPr>
            <a:r>
              <a:rPr lang="en-US" sz="1600" b="1" dirty="0" smtClean="0">
                <a:solidFill>
                  <a:srgbClr val="02263A"/>
                </a:solidFill>
                <a:latin typeface="+mn-lt"/>
                <a:ea typeface="ＭＳ Ｐゴシック" charset="0"/>
              </a:rPr>
              <a:t>Cumulative Disruption</a:t>
            </a:r>
            <a:endParaRPr lang="en-US" sz="1600" b="1" dirty="0">
              <a:solidFill>
                <a:srgbClr val="02263A"/>
              </a:solidFill>
              <a:latin typeface="+mn-lt"/>
              <a:ea typeface="ＭＳ Ｐゴシック" charset="0"/>
            </a:endParaRPr>
          </a:p>
        </p:txBody>
      </p:sp>
    </p:spTree>
    <p:extLst>
      <p:ext uri="{BB962C8B-B14F-4D97-AF65-F5344CB8AC3E}">
        <p14:creationId xmlns:p14="http://schemas.microsoft.com/office/powerpoint/2010/main" val="246208833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Category measurement may have common and unique challenges</a:t>
            </a:r>
          </a:p>
        </p:txBody>
      </p:sp>
      <p:graphicFrame>
        <p:nvGraphicFramePr>
          <p:cNvPr id="3" name="Content Placeholder 3"/>
          <p:cNvGraphicFramePr>
            <a:graphicFrameLocks/>
          </p:cNvGraphicFramePr>
          <p:nvPr>
            <p:extLst>
              <p:ext uri="{D42A27DB-BD31-4B8C-83A1-F6EECF244321}">
                <p14:modId xmlns:p14="http://schemas.microsoft.com/office/powerpoint/2010/main" val="764920024"/>
              </p:ext>
            </p:extLst>
          </p:nvPr>
        </p:nvGraphicFramePr>
        <p:xfrm>
          <a:off x="381001" y="1592875"/>
          <a:ext cx="8458199" cy="3875786"/>
        </p:xfrm>
        <a:graphic>
          <a:graphicData uri="http://schemas.openxmlformats.org/drawingml/2006/table">
            <a:tbl>
              <a:tblPr firstRow="1" bandRow="1">
                <a:tableStyleId>{775DCB02-9BB8-47FD-8907-85C794F793BA}</a:tableStyleId>
              </a:tblPr>
              <a:tblGrid>
                <a:gridCol w="3581399"/>
                <a:gridCol w="4876800"/>
              </a:tblGrid>
              <a:tr h="226654">
                <a:tc>
                  <a:txBody>
                    <a:bodyPr/>
                    <a:lstStyle/>
                    <a:p>
                      <a:pPr marL="0" marR="0" algn="ctr">
                        <a:lnSpc>
                          <a:spcPct val="104000"/>
                        </a:lnSpc>
                        <a:spcBef>
                          <a:spcPts val="50"/>
                        </a:spcBef>
                        <a:spcAft>
                          <a:spcPts val="0"/>
                        </a:spcAft>
                      </a:pPr>
                      <a:r>
                        <a:rPr lang="en-US" sz="1600" dirty="0" smtClean="0">
                          <a:effectLst/>
                        </a:rPr>
                        <a:t>Impact Category</a:t>
                      </a:r>
                      <a:endParaRPr lang="en-US" sz="1600" dirty="0">
                        <a:effectLst/>
                        <a:latin typeface="Calibri"/>
                        <a:ea typeface="Calibri"/>
                        <a:cs typeface="Times New Roman"/>
                      </a:endParaRPr>
                    </a:p>
                  </a:txBody>
                  <a:tcPr marL="0" marR="0" marT="0" marB="0" anchor="ctr"/>
                </a:tc>
                <a:tc>
                  <a:txBody>
                    <a:bodyPr/>
                    <a:lstStyle/>
                    <a:p>
                      <a:pPr marL="0" marR="0" algn="ctr">
                        <a:lnSpc>
                          <a:spcPct val="104000"/>
                        </a:lnSpc>
                        <a:spcBef>
                          <a:spcPts val="50"/>
                        </a:spcBef>
                        <a:spcAft>
                          <a:spcPts val="0"/>
                        </a:spcAft>
                      </a:pPr>
                      <a:r>
                        <a:rPr lang="en-US" sz="1600" dirty="0" smtClean="0">
                          <a:effectLst/>
                        </a:rPr>
                        <a:t>Challenges</a:t>
                      </a:r>
                      <a:endParaRPr lang="en-US" sz="1600" dirty="0">
                        <a:effectLst/>
                        <a:latin typeface="Calibri"/>
                        <a:ea typeface="Calibri"/>
                        <a:cs typeface="Times New Roman"/>
                      </a:endParaRPr>
                    </a:p>
                  </a:txBody>
                  <a:tcPr marL="0" marR="0" marT="0" marB="0" anchor="ctr"/>
                </a:tc>
              </a:tr>
              <a:tr h="535346">
                <a:tc>
                  <a:txBody>
                    <a:bodyPr/>
                    <a:lstStyle/>
                    <a:p>
                      <a:pPr marL="0" marR="0">
                        <a:lnSpc>
                          <a:spcPct val="104000"/>
                        </a:lnSpc>
                        <a:spcBef>
                          <a:spcPts val="50"/>
                        </a:spcBef>
                        <a:spcAft>
                          <a:spcPts val="0"/>
                        </a:spcAft>
                      </a:pPr>
                      <a:r>
                        <a:rPr lang="en-US" sz="1600" b="1" dirty="0">
                          <a:effectLst/>
                        </a:rPr>
                        <a:t>Less Experienced Work Teams.</a:t>
                      </a:r>
                      <a:r>
                        <a:rPr lang="en-US" sz="1600" dirty="0">
                          <a:effectLst/>
                        </a:rPr>
                        <a:t> Additional man-hours due to unplanned mix of employee skills, seniorities following the event</a:t>
                      </a:r>
                      <a:endParaRPr lang="en-US" sz="1600" b="0" dirty="0">
                        <a:solidFill>
                          <a:srgbClr val="02263A"/>
                        </a:solidFill>
                        <a:effectLst/>
                        <a:latin typeface="Calibri"/>
                        <a:ea typeface="Calibri"/>
                        <a:cs typeface="Times New Roman"/>
                      </a:endParaRPr>
                    </a:p>
                  </a:txBody>
                  <a:tcPr marL="45720" marR="45720" anchor="ctr"/>
                </a:tc>
                <a:tc>
                  <a:txBody>
                    <a:bodyPr/>
                    <a:lstStyle/>
                    <a:p>
                      <a:pPr marL="174625" marR="0" lvl="0" indent="-174625">
                        <a:lnSpc>
                          <a:spcPct val="104000"/>
                        </a:lnSpc>
                        <a:spcBef>
                          <a:spcPts val="50"/>
                        </a:spcBef>
                        <a:spcAft>
                          <a:spcPts val="0"/>
                        </a:spcAft>
                        <a:buFont typeface="Symbol"/>
                        <a:buChar char=""/>
                      </a:pPr>
                      <a:r>
                        <a:rPr lang="en-US" sz="1600" dirty="0">
                          <a:effectLst/>
                        </a:rPr>
                        <a:t>The shipyard </a:t>
                      </a:r>
                      <a:r>
                        <a:rPr lang="en-US" sz="1600" dirty="0" smtClean="0">
                          <a:effectLst/>
                        </a:rPr>
                        <a:t>may not have defined the </a:t>
                      </a:r>
                      <a:r>
                        <a:rPr lang="en-US" sz="1600" dirty="0">
                          <a:effectLst/>
                        </a:rPr>
                        <a:t>optimal </a:t>
                      </a:r>
                      <a:r>
                        <a:rPr lang="en-US" sz="1600" dirty="0" smtClean="0">
                          <a:effectLst/>
                        </a:rPr>
                        <a:t>mix</a:t>
                      </a:r>
                      <a:endParaRPr lang="en-US" sz="1600" dirty="0">
                        <a:effectLst/>
                      </a:endParaRPr>
                    </a:p>
                    <a:p>
                      <a:pPr marL="174625" marR="0" lvl="0" indent="-174625">
                        <a:lnSpc>
                          <a:spcPct val="104000"/>
                        </a:lnSpc>
                        <a:spcBef>
                          <a:spcPts val="50"/>
                        </a:spcBef>
                        <a:spcAft>
                          <a:spcPts val="0"/>
                        </a:spcAft>
                        <a:buFont typeface="Symbol"/>
                        <a:buChar char=""/>
                      </a:pPr>
                      <a:r>
                        <a:rPr lang="en-US" sz="1600" dirty="0">
                          <a:effectLst/>
                        </a:rPr>
                        <a:t>Supervisors may not </a:t>
                      </a:r>
                      <a:r>
                        <a:rPr lang="en-US" sz="1600" dirty="0" smtClean="0">
                          <a:effectLst/>
                        </a:rPr>
                        <a:t>record reassignment of personnel</a:t>
                      </a:r>
                      <a:endParaRPr lang="en-US" sz="1600" dirty="0">
                        <a:effectLst/>
                      </a:endParaRPr>
                    </a:p>
                    <a:p>
                      <a:pPr marL="174625" marR="0" lvl="0" indent="-174625">
                        <a:lnSpc>
                          <a:spcPct val="104000"/>
                        </a:lnSpc>
                        <a:spcBef>
                          <a:spcPts val="50"/>
                        </a:spcBef>
                        <a:spcAft>
                          <a:spcPts val="0"/>
                        </a:spcAft>
                        <a:buFont typeface="Symbol"/>
                        <a:buChar char=""/>
                      </a:pPr>
                      <a:r>
                        <a:rPr lang="en-US" sz="1600" dirty="0">
                          <a:effectLst/>
                        </a:rPr>
                        <a:t>Additional man-hours are not tracked relative to the </a:t>
                      </a:r>
                      <a:r>
                        <a:rPr lang="en-US" sz="1600" dirty="0" smtClean="0">
                          <a:effectLst/>
                        </a:rPr>
                        <a:t>event</a:t>
                      </a:r>
                      <a:endParaRPr lang="en-US" sz="1600" dirty="0">
                        <a:solidFill>
                          <a:srgbClr val="02263A"/>
                        </a:solidFill>
                        <a:effectLst/>
                        <a:latin typeface="Calibri"/>
                        <a:ea typeface="Calibri"/>
                        <a:cs typeface="Times New Roman"/>
                      </a:endParaRPr>
                    </a:p>
                  </a:txBody>
                  <a:tcPr marL="45720" marR="45720" anchor="ctr"/>
                </a:tc>
              </a:tr>
              <a:tr h="284140">
                <a:tc>
                  <a:txBody>
                    <a:bodyPr/>
                    <a:lstStyle/>
                    <a:p>
                      <a:pPr marL="0" marR="0">
                        <a:lnSpc>
                          <a:spcPct val="104000"/>
                        </a:lnSpc>
                        <a:spcBef>
                          <a:spcPts val="50"/>
                        </a:spcBef>
                        <a:spcAft>
                          <a:spcPts val="0"/>
                        </a:spcAft>
                      </a:pPr>
                      <a:r>
                        <a:rPr lang="en-US" sz="1600" b="1" dirty="0">
                          <a:effectLst/>
                        </a:rPr>
                        <a:t>Decrease in Productivity.</a:t>
                      </a:r>
                      <a:r>
                        <a:rPr lang="en-US" sz="1600" b="0" dirty="0">
                          <a:effectLst/>
                        </a:rPr>
                        <a:t> </a:t>
                      </a:r>
                      <a:r>
                        <a:rPr lang="en-US" sz="1600" dirty="0">
                          <a:effectLst/>
                        </a:rPr>
                        <a:t>Increased man-hours due to changes to less efficient processes and methods caused by event</a:t>
                      </a:r>
                      <a:endParaRPr lang="en-US" sz="1600" b="0" dirty="0">
                        <a:solidFill>
                          <a:srgbClr val="02263A"/>
                        </a:solidFill>
                        <a:effectLst/>
                        <a:latin typeface="Calibri"/>
                        <a:ea typeface="Calibri"/>
                        <a:cs typeface="Times New Roman"/>
                      </a:endParaRPr>
                    </a:p>
                  </a:txBody>
                  <a:tcPr marL="45720" marR="45720" anchor="ctr"/>
                </a:tc>
                <a:tc>
                  <a:txBody>
                    <a:bodyPr/>
                    <a:lstStyle/>
                    <a:p>
                      <a:pPr marL="174625" marR="0" lvl="0" indent="-174625">
                        <a:lnSpc>
                          <a:spcPct val="104000"/>
                        </a:lnSpc>
                        <a:spcBef>
                          <a:spcPts val="50"/>
                        </a:spcBef>
                        <a:spcAft>
                          <a:spcPts val="0"/>
                        </a:spcAft>
                        <a:buFont typeface="Symbol"/>
                        <a:buChar char=""/>
                      </a:pPr>
                      <a:r>
                        <a:rPr lang="en-US" sz="1600" dirty="0">
                          <a:effectLst/>
                        </a:rPr>
                        <a:t>Switch to less efficient process may not be </a:t>
                      </a:r>
                      <a:r>
                        <a:rPr lang="en-US" sz="1600" dirty="0" smtClean="0">
                          <a:effectLst/>
                        </a:rPr>
                        <a:t>recorded</a:t>
                      </a:r>
                      <a:endParaRPr lang="en-US" sz="1600" dirty="0">
                        <a:effectLst/>
                      </a:endParaRPr>
                    </a:p>
                    <a:p>
                      <a:pPr marL="174625" marR="0" lvl="0" indent="-174625">
                        <a:lnSpc>
                          <a:spcPct val="104000"/>
                        </a:lnSpc>
                        <a:spcBef>
                          <a:spcPts val="50"/>
                        </a:spcBef>
                        <a:spcAft>
                          <a:spcPts val="0"/>
                        </a:spcAft>
                        <a:buFont typeface="Symbol"/>
                        <a:buChar char=""/>
                      </a:pPr>
                      <a:r>
                        <a:rPr lang="en-US" sz="1600" dirty="0">
                          <a:effectLst/>
                        </a:rPr>
                        <a:t>Additional man-hours are not tracked relative to the </a:t>
                      </a:r>
                      <a:r>
                        <a:rPr lang="en-US" sz="1600" dirty="0" smtClean="0">
                          <a:effectLst/>
                        </a:rPr>
                        <a:t>event</a:t>
                      </a:r>
                      <a:endParaRPr lang="en-US" sz="1600" dirty="0">
                        <a:solidFill>
                          <a:srgbClr val="02263A"/>
                        </a:solidFill>
                        <a:effectLst/>
                        <a:latin typeface="Calibri"/>
                        <a:ea typeface="Calibri"/>
                        <a:cs typeface="Times New Roman"/>
                      </a:endParaRPr>
                    </a:p>
                  </a:txBody>
                  <a:tcPr marL="45720" marR="45720" anchor="ctr"/>
                </a:tc>
              </a:tr>
              <a:tr h="372405">
                <a:tc>
                  <a:txBody>
                    <a:bodyPr/>
                    <a:lstStyle/>
                    <a:p>
                      <a:pPr marL="0" marR="0">
                        <a:lnSpc>
                          <a:spcPct val="104000"/>
                        </a:lnSpc>
                        <a:spcBef>
                          <a:spcPts val="50"/>
                        </a:spcBef>
                        <a:spcAft>
                          <a:spcPts val="0"/>
                        </a:spcAft>
                      </a:pPr>
                      <a:r>
                        <a:rPr lang="en-US" sz="1600" b="1" dirty="0">
                          <a:effectLst/>
                        </a:rPr>
                        <a:t>Manpower Reassignment.</a:t>
                      </a:r>
                      <a:r>
                        <a:rPr lang="en-US" sz="1600" b="0" dirty="0">
                          <a:effectLst/>
                        </a:rPr>
                        <a:t> </a:t>
                      </a:r>
                      <a:r>
                        <a:rPr lang="en-US" sz="1600" dirty="0">
                          <a:effectLst/>
                        </a:rPr>
                        <a:t>Additional man-hours resulting from moving manpower from areas of expertise to other areas due to the event</a:t>
                      </a:r>
                      <a:endParaRPr lang="en-US" sz="1600" b="0" dirty="0">
                        <a:solidFill>
                          <a:srgbClr val="02263A"/>
                        </a:solidFill>
                        <a:effectLst/>
                        <a:latin typeface="Calibri"/>
                        <a:ea typeface="Calibri"/>
                        <a:cs typeface="Times New Roman"/>
                      </a:endParaRPr>
                    </a:p>
                  </a:txBody>
                  <a:tcPr marL="45720" marR="45720" anchor="ctr"/>
                </a:tc>
                <a:tc>
                  <a:txBody>
                    <a:bodyPr/>
                    <a:lstStyle/>
                    <a:p>
                      <a:pPr marL="174625" marR="0" lvl="0" indent="-174625">
                        <a:lnSpc>
                          <a:spcPct val="104000"/>
                        </a:lnSpc>
                        <a:spcBef>
                          <a:spcPts val="50"/>
                        </a:spcBef>
                        <a:spcAft>
                          <a:spcPts val="0"/>
                        </a:spcAft>
                        <a:buFont typeface="Symbol"/>
                        <a:buChar char=""/>
                      </a:pPr>
                      <a:r>
                        <a:rPr lang="en-US" sz="1600" dirty="0" smtClean="0">
                          <a:effectLst/>
                        </a:rPr>
                        <a:t>Supervisors may not record reassignment of personnel</a:t>
                      </a:r>
                    </a:p>
                    <a:p>
                      <a:pPr marL="174625" marR="0" lvl="0" indent="-174625">
                        <a:lnSpc>
                          <a:spcPct val="104000"/>
                        </a:lnSpc>
                        <a:spcBef>
                          <a:spcPts val="50"/>
                        </a:spcBef>
                        <a:spcAft>
                          <a:spcPts val="0"/>
                        </a:spcAft>
                        <a:buFont typeface="Symbol"/>
                        <a:buChar char=""/>
                      </a:pPr>
                      <a:r>
                        <a:rPr lang="en-US" sz="1600" dirty="0" smtClean="0">
                          <a:effectLst/>
                        </a:rPr>
                        <a:t>Additional </a:t>
                      </a:r>
                      <a:r>
                        <a:rPr lang="en-US" sz="1600" dirty="0">
                          <a:effectLst/>
                        </a:rPr>
                        <a:t>man-hours are not tracked relative to the </a:t>
                      </a:r>
                      <a:r>
                        <a:rPr lang="en-US" sz="1600" dirty="0" smtClean="0">
                          <a:effectLst/>
                        </a:rPr>
                        <a:t>event</a:t>
                      </a:r>
                      <a:endParaRPr lang="en-US" sz="1600" dirty="0">
                        <a:solidFill>
                          <a:srgbClr val="02263A"/>
                        </a:solidFill>
                        <a:effectLst/>
                        <a:latin typeface="Calibri"/>
                        <a:ea typeface="Calibri"/>
                        <a:cs typeface="Times New Roman"/>
                      </a:endParaRPr>
                    </a:p>
                  </a:txBody>
                  <a:tcPr marL="45720" marR="45720" anchor="ctr"/>
                </a:tc>
              </a:tr>
            </a:tbl>
          </a:graphicData>
        </a:graphic>
      </p:graphicFrame>
    </p:spTree>
    <p:extLst>
      <p:ext uri="{BB962C8B-B14F-4D97-AF65-F5344CB8AC3E}">
        <p14:creationId xmlns:p14="http://schemas.microsoft.com/office/powerpoint/2010/main" val="116020284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Category measurement may have common and unique challenges</a:t>
            </a:r>
          </a:p>
        </p:txBody>
      </p:sp>
      <p:graphicFrame>
        <p:nvGraphicFramePr>
          <p:cNvPr id="4" name="Content Placeholder 3"/>
          <p:cNvGraphicFramePr>
            <a:graphicFrameLocks/>
          </p:cNvGraphicFramePr>
          <p:nvPr>
            <p:extLst>
              <p:ext uri="{D42A27DB-BD31-4B8C-83A1-F6EECF244321}">
                <p14:modId xmlns:p14="http://schemas.microsoft.com/office/powerpoint/2010/main" val="753434776"/>
              </p:ext>
            </p:extLst>
          </p:nvPr>
        </p:nvGraphicFramePr>
        <p:xfrm>
          <a:off x="381001" y="1592875"/>
          <a:ext cx="8458199" cy="4689983"/>
        </p:xfrm>
        <a:graphic>
          <a:graphicData uri="http://schemas.openxmlformats.org/drawingml/2006/table">
            <a:tbl>
              <a:tblPr firstRow="1" bandRow="1">
                <a:tableStyleId>{775DCB02-9BB8-47FD-8907-85C794F793BA}</a:tableStyleId>
              </a:tblPr>
              <a:tblGrid>
                <a:gridCol w="4419599"/>
                <a:gridCol w="4038600"/>
              </a:tblGrid>
              <a:tr h="226654">
                <a:tc>
                  <a:txBody>
                    <a:bodyPr/>
                    <a:lstStyle/>
                    <a:p>
                      <a:pPr marL="0" marR="0" algn="ctr">
                        <a:lnSpc>
                          <a:spcPct val="104000"/>
                        </a:lnSpc>
                        <a:spcBef>
                          <a:spcPts val="50"/>
                        </a:spcBef>
                        <a:spcAft>
                          <a:spcPts val="0"/>
                        </a:spcAft>
                      </a:pPr>
                      <a:r>
                        <a:rPr lang="en-US" sz="1600" dirty="0" smtClean="0">
                          <a:effectLst/>
                        </a:rPr>
                        <a:t>Impact Category</a:t>
                      </a:r>
                      <a:endParaRPr lang="en-US" sz="1600" dirty="0">
                        <a:effectLst/>
                        <a:latin typeface="Calibri"/>
                        <a:ea typeface="Calibri"/>
                        <a:cs typeface="Times New Roman"/>
                      </a:endParaRPr>
                    </a:p>
                  </a:txBody>
                  <a:tcPr marL="0" marR="0" marT="0" marB="0" anchor="ctr"/>
                </a:tc>
                <a:tc>
                  <a:txBody>
                    <a:bodyPr/>
                    <a:lstStyle/>
                    <a:p>
                      <a:pPr marL="0" marR="0" algn="ctr">
                        <a:lnSpc>
                          <a:spcPct val="104000"/>
                        </a:lnSpc>
                        <a:spcBef>
                          <a:spcPts val="50"/>
                        </a:spcBef>
                        <a:spcAft>
                          <a:spcPts val="0"/>
                        </a:spcAft>
                      </a:pPr>
                      <a:r>
                        <a:rPr lang="en-US" sz="1600" dirty="0" smtClean="0">
                          <a:effectLst/>
                        </a:rPr>
                        <a:t>Challenges</a:t>
                      </a:r>
                      <a:endParaRPr lang="en-US" sz="1600" dirty="0">
                        <a:effectLst/>
                        <a:latin typeface="Calibri"/>
                        <a:ea typeface="Calibri"/>
                        <a:cs typeface="Times New Roman"/>
                      </a:endParaRPr>
                    </a:p>
                  </a:txBody>
                  <a:tcPr marL="0" marR="0" marT="0" marB="0" anchor="ctr"/>
                </a:tc>
              </a:tr>
              <a:tr h="375199">
                <a:tc>
                  <a:txBody>
                    <a:bodyPr/>
                    <a:lstStyle/>
                    <a:p>
                      <a:pPr marL="0" marR="0">
                        <a:lnSpc>
                          <a:spcPct val="104000"/>
                        </a:lnSpc>
                        <a:spcBef>
                          <a:spcPts val="50"/>
                        </a:spcBef>
                        <a:spcAft>
                          <a:spcPts val="0"/>
                        </a:spcAft>
                      </a:pPr>
                      <a:r>
                        <a:rPr lang="en-US" sz="1600" b="1" dirty="0">
                          <a:effectLst/>
                        </a:rPr>
                        <a:t>Overtime to Maintain Schedule.</a:t>
                      </a:r>
                      <a:r>
                        <a:rPr lang="en-US" sz="1600" dirty="0">
                          <a:effectLst/>
                        </a:rPr>
                        <a:t> Additional </a:t>
                      </a:r>
                      <a:r>
                        <a:rPr lang="en-US" sz="1600" dirty="0" smtClean="0">
                          <a:effectLst/>
                        </a:rPr>
                        <a:t>man-hours </a:t>
                      </a:r>
                      <a:r>
                        <a:rPr lang="en-US" sz="1600" dirty="0">
                          <a:effectLst/>
                        </a:rPr>
                        <a:t>expended in OT or additional shifts in an effort to make up lost time resulting from the event</a:t>
                      </a:r>
                      <a:endParaRPr lang="en-US" sz="1600" b="0" dirty="0">
                        <a:solidFill>
                          <a:srgbClr val="02263A"/>
                        </a:solidFill>
                        <a:effectLst/>
                        <a:latin typeface="Calibri"/>
                        <a:ea typeface="Calibri"/>
                        <a:cs typeface="Times New Roman"/>
                      </a:endParaRPr>
                    </a:p>
                  </a:txBody>
                  <a:tcPr marL="45720" marR="45720" anchor="ctr"/>
                </a:tc>
                <a:tc>
                  <a:txBody>
                    <a:bodyPr/>
                    <a:lstStyle/>
                    <a:p>
                      <a:pPr marL="174625" marR="0" lvl="0" indent="-174625">
                        <a:lnSpc>
                          <a:spcPct val="104000"/>
                        </a:lnSpc>
                        <a:spcBef>
                          <a:spcPts val="50"/>
                        </a:spcBef>
                        <a:spcAft>
                          <a:spcPts val="0"/>
                        </a:spcAft>
                        <a:buFont typeface="Symbol"/>
                        <a:buChar char=""/>
                      </a:pPr>
                      <a:r>
                        <a:rPr lang="en-US" sz="1600" dirty="0">
                          <a:effectLst/>
                        </a:rPr>
                        <a:t>The reason for additional hours may not be </a:t>
                      </a:r>
                      <a:r>
                        <a:rPr lang="en-US" sz="1600" dirty="0" smtClean="0">
                          <a:effectLst/>
                        </a:rPr>
                        <a:t>recorded</a:t>
                      </a:r>
                      <a:endParaRPr lang="en-US" sz="1600" dirty="0">
                        <a:effectLst/>
                      </a:endParaRPr>
                    </a:p>
                    <a:p>
                      <a:pPr marL="174625" marR="0" lvl="0" indent="-174625">
                        <a:lnSpc>
                          <a:spcPct val="104000"/>
                        </a:lnSpc>
                        <a:spcBef>
                          <a:spcPts val="50"/>
                        </a:spcBef>
                        <a:spcAft>
                          <a:spcPts val="0"/>
                        </a:spcAft>
                        <a:buFont typeface="Symbol"/>
                        <a:buChar char=""/>
                      </a:pPr>
                      <a:r>
                        <a:rPr lang="en-US" sz="1600" dirty="0">
                          <a:effectLst/>
                        </a:rPr>
                        <a:t>Overtime or additional shifts may fail to get the program back on schedule and so may not benefit the </a:t>
                      </a:r>
                      <a:r>
                        <a:rPr lang="en-US" sz="1600" dirty="0" smtClean="0">
                          <a:effectLst/>
                        </a:rPr>
                        <a:t>owner</a:t>
                      </a:r>
                      <a:endParaRPr lang="en-US" sz="1600" dirty="0">
                        <a:solidFill>
                          <a:srgbClr val="02263A"/>
                        </a:solidFill>
                        <a:effectLst/>
                        <a:latin typeface="Calibri"/>
                        <a:ea typeface="Calibri"/>
                        <a:cs typeface="Times New Roman"/>
                      </a:endParaRPr>
                    </a:p>
                  </a:txBody>
                  <a:tcPr marL="45720" marR="45720" anchor="ctr"/>
                </a:tc>
              </a:tr>
              <a:tr h="517693">
                <a:tc>
                  <a:txBody>
                    <a:bodyPr/>
                    <a:lstStyle/>
                    <a:p>
                      <a:pPr marL="0" marR="0">
                        <a:lnSpc>
                          <a:spcPct val="104000"/>
                        </a:lnSpc>
                        <a:spcBef>
                          <a:spcPts val="50"/>
                        </a:spcBef>
                        <a:spcAft>
                          <a:spcPts val="0"/>
                        </a:spcAft>
                      </a:pPr>
                      <a:r>
                        <a:rPr lang="en-US" sz="1600" b="1" dirty="0">
                          <a:effectLst/>
                        </a:rPr>
                        <a:t>Shop or Worksite Disruption.</a:t>
                      </a:r>
                      <a:r>
                        <a:rPr lang="en-US" sz="1600" dirty="0">
                          <a:effectLst/>
                        </a:rPr>
                        <a:t> Additional man-hours resulting from shops or work areas being completely/partially out of service </a:t>
                      </a:r>
                      <a:r>
                        <a:rPr lang="en-US" sz="1600" dirty="0" smtClean="0">
                          <a:effectLst/>
                        </a:rPr>
                        <a:t>following the event</a:t>
                      </a:r>
                      <a:endParaRPr lang="en-US" sz="1600" b="0" dirty="0">
                        <a:solidFill>
                          <a:srgbClr val="02263A"/>
                        </a:solidFill>
                        <a:effectLst/>
                        <a:latin typeface="Calibri"/>
                        <a:ea typeface="Calibri"/>
                        <a:cs typeface="Times New Roman"/>
                      </a:endParaRPr>
                    </a:p>
                  </a:txBody>
                  <a:tcPr marL="45720" marR="45720" anchor="ctr"/>
                </a:tc>
                <a:tc>
                  <a:txBody>
                    <a:bodyPr/>
                    <a:lstStyle/>
                    <a:p>
                      <a:pPr marL="174625" marR="0" lvl="0" indent="-174625">
                        <a:lnSpc>
                          <a:spcPct val="104000"/>
                        </a:lnSpc>
                        <a:spcBef>
                          <a:spcPts val="50"/>
                        </a:spcBef>
                        <a:spcAft>
                          <a:spcPts val="0"/>
                        </a:spcAft>
                        <a:buFont typeface="Symbol"/>
                        <a:buChar char=""/>
                      </a:pPr>
                      <a:r>
                        <a:rPr lang="en-US" sz="1600" dirty="0">
                          <a:effectLst/>
                        </a:rPr>
                        <a:t>System fails to capture additional man-hours associated with </a:t>
                      </a:r>
                      <a:r>
                        <a:rPr lang="en-US" sz="1600" dirty="0" smtClean="0">
                          <a:effectLst/>
                        </a:rPr>
                        <a:t>work-arounds</a:t>
                      </a:r>
                      <a:endParaRPr lang="en-US" sz="1600" dirty="0">
                        <a:solidFill>
                          <a:srgbClr val="02263A"/>
                        </a:solidFill>
                        <a:effectLst/>
                        <a:latin typeface="Calibri"/>
                        <a:ea typeface="Calibri"/>
                        <a:cs typeface="Times New Roman"/>
                      </a:endParaRPr>
                    </a:p>
                  </a:txBody>
                  <a:tcPr marL="45720" marR="45720" anchor="ctr"/>
                </a:tc>
              </a:tr>
              <a:tr h="520487">
                <a:tc>
                  <a:txBody>
                    <a:bodyPr/>
                    <a:lstStyle/>
                    <a:p>
                      <a:pPr marL="0" marR="0">
                        <a:lnSpc>
                          <a:spcPct val="104000"/>
                        </a:lnSpc>
                        <a:spcBef>
                          <a:spcPts val="50"/>
                        </a:spcBef>
                        <a:spcAft>
                          <a:spcPts val="0"/>
                        </a:spcAft>
                      </a:pPr>
                      <a:r>
                        <a:rPr lang="en-US" sz="1600" b="1" dirty="0" smtClean="0">
                          <a:effectLst/>
                        </a:rPr>
                        <a:t>Increase in Level-of-Effort Work.</a:t>
                      </a:r>
                      <a:r>
                        <a:rPr lang="en-US" sz="1600" dirty="0" smtClean="0">
                          <a:effectLst/>
                        </a:rPr>
                        <a:t> Schedule slippage drives additional LOE hours for employees supporting </a:t>
                      </a:r>
                      <a:r>
                        <a:rPr lang="en-US" sz="1600" dirty="0">
                          <a:effectLst/>
                        </a:rPr>
                        <a:t>vessel construction </a:t>
                      </a:r>
                      <a:r>
                        <a:rPr lang="en-US" sz="1600" dirty="0" smtClean="0">
                          <a:effectLst/>
                        </a:rPr>
                        <a:t>labor</a:t>
                      </a:r>
                      <a:endParaRPr lang="en-US" sz="1600" b="0" dirty="0">
                        <a:solidFill>
                          <a:srgbClr val="02263A"/>
                        </a:solidFill>
                        <a:effectLst/>
                        <a:latin typeface="Calibri"/>
                        <a:ea typeface="Calibri"/>
                        <a:cs typeface="Times New Roman"/>
                      </a:endParaRPr>
                    </a:p>
                  </a:txBody>
                  <a:tcPr marL="45720" marR="45720" anchor="ctr"/>
                </a:tc>
                <a:tc>
                  <a:txBody>
                    <a:bodyPr/>
                    <a:lstStyle/>
                    <a:p>
                      <a:pPr marL="174625" marR="0" lvl="0" indent="-174625">
                        <a:lnSpc>
                          <a:spcPct val="104000"/>
                        </a:lnSpc>
                        <a:spcBef>
                          <a:spcPts val="50"/>
                        </a:spcBef>
                        <a:spcAft>
                          <a:spcPts val="0"/>
                        </a:spcAft>
                        <a:buFont typeface="Symbol"/>
                        <a:buChar char=""/>
                      </a:pPr>
                      <a:r>
                        <a:rPr lang="en-US" sz="1600" dirty="0">
                          <a:effectLst/>
                        </a:rPr>
                        <a:t>System fails to identify the additional days </a:t>
                      </a:r>
                      <a:r>
                        <a:rPr lang="en-US" sz="1600" dirty="0" smtClean="0">
                          <a:effectLst/>
                        </a:rPr>
                        <a:t>resulting from the </a:t>
                      </a:r>
                      <a:r>
                        <a:rPr lang="en-US" sz="1600" dirty="0">
                          <a:effectLst/>
                        </a:rPr>
                        <a:t>event, so additional LOE man-hours cannot be </a:t>
                      </a:r>
                      <a:r>
                        <a:rPr lang="en-US" sz="1600" dirty="0" smtClean="0">
                          <a:effectLst/>
                        </a:rPr>
                        <a:t>isolated</a:t>
                      </a:r>
                      <a:endParaRPr lang="en-US" sz="1600" dirty="0">
                        <a:solidFill>
                          <a:srgbClr val="02263A"/>
                        </a:solidFill>
                        <a:effectLst/>
                        <a:latin typeface="Calibri"/>
                        <a:ea typeface="Calibri"/>
                        <a:cs typeface="Times New Roman"/>
                      </a:endParaRPr>
                    </a:p>
                  </a:txBody>
                  <a:tcPr marL="45720" marR="45720" anchor="ctr"/>
                </a:tc>
              </a:tr>
              <a:tr h="370881">
                <a:tc>
                  <a:txBody>
                    <a:bodyPr/>
                    <a:lstStyle/>
                    <a:p>
                      <a:pPr marL="0" marR="0">
                        <a:lnSpc>
                          <a:spcPct val="104000"/>
                        </a:lnSpc>
                        <a:spcBef>
                          <a:spcPts val="50"/>
                        </a:spcBef>
                        <a:spcAft>
                          <a:spcPts val="0"/>
                        </a:spcAft>
                      </a:pPr>
                      <a:r>
                        <a:rPr lang="en-US" sz="1600" b="1" dirty="0" smtClean="0">
                          <a:effectLst/>
                        </a:rPr>
                        <a:t>Facility or Equipment</a:t>
                      </a:r>
                      <a:r>
                        <a:rPr lang="en-US" sz="1600" b="1" baseline="0" dirty="0" smtClean="0">
                          <a:effectLst/>
                        </a:rPr>
                        <a:t> Unavailability</a:t>
                      </a:r>
                      <a:r>
                        <a:rPr lang="en-US" sz="1600" b="1" dirty="0" smtClean="0">
                          <a:effectLst/>
                        </a:rPr>
                        <a:t>.</a:t>
                      </a:r>
                      <a:r>
                        <a:rPr lang="en-US" sz="1600" dirty="0" smtClean="0">
                          <a:effectLst/>
                        </a:rPr>
                        <a:t> </a:t>
                      </a:r>
                      <a:r>
                        <a:rPr lang="en-US" sz="1600" dirty="0">
                          <a:effectLst/>
                        </a:rPr>
                        <a:t>Extra man-hours caused </a:t>
                      </a:r>
                      <a:r>
                        <a:rPr lang="en-US" sz="1600" dirty="0" smtClean="0">
                          <a:effectLst/>
                        </a:rPr>
                        <a:t>by waiting due to </a:t>
                      </a:r>
                      <a:r>
                        <a:rPr lang="en-US" sz="1600" dirty="0">
                          <a:effectLst/>
                        </a:rPr>
                        <a:t>yard services/facilities being unavailable </a:t>
                      </a:r>
                      <a:r>
                        <a:rPr lang="en-US" sz="1600" dirty="0" smtClean="0">
                          <a:effectLst/>
                        </a:rPr>
                        <a:t>following</a:t>
                      </a:r>
                      <a:r>
                        <a:rPr lang="en-US" sz="1600" baseline="0" dirty="0" smtClean="0">
                          <a:effectLst/>
                        </a:rPr>
                        <a:t> the event</a:t>
                      </a:r>
                      <a:endParaRPr lang="en-US" sz="1600" b="0" dirty="0">
                        <a:solidFill>
                          <a:srgbClr val="02263A"/>
                        </a:solidFill>
                        <a:effectLst/>
                        <a:latin typeface="Calibri"/>
                        <a:ea typeface="Calibri"/>
                        <a:cs typeface="Times New Roman"/>
                      </a:endParaRPr>
                    </a:p>
                  </a:txBody>
                  <a:tcPr marL="45720" marR="45720" anchor="ctr"/>
                </a:tc>
                <a:tc>
                  <a:txBody>
                    <a:bodyPr/>
                    <a:lstStyle/>
                    <a:p>
                      <a:pPr marL="174625" marR="0" lvl="0" indent="-174625">
                        <a:lnSpc>
                          <a:spcPct val="104000"/>
                        </a:lnSpc>
                        <a:spcBef>
                          <a:spcPts val="50"/>
                        </a:spcBef>
                        <a:spcAft>
                          <a:spcPts val="0"/>
                        </a:spcAft>
                        <a:buFont typeface="Symbol"/>
                        <a:buChar char=""/>
                      </a:pPr>
                      <a:r>
                        <a:rPr lang="en-US" sz="1600" dirty="0">
                          <a:effectLst/>
                        </a:rPr>
                        <a:t>System fails to capture additional man-hours spent waiting for cranes or other </a:t>
                      </a:r>
                      <a:r>
                        <a:rPr lang="en-US" sz="1600" dirty="0" smtClean="0">
                          <a:effectLst/>
                        </a:rPr>
                        <a:t>support</a:t>
                      </a:r>
                      <a:endParaRPr lang="en-US" sz="1600" dirty="0">
                        <a:solidFill>
                          <a:srgbClr val="02263A"/>
                        </a:solidFill>
                        <a:effectLst/>
                        <a:latin typeface="Calibri"/>
                        <a:ea typeface="Calibri"/>
                        <a:cs typeface="Times New Roman"/>
                      </a:endParaRPr>
                    </a:p>
                  </a:txBody>
                  <a:tcPr marL="45720" marR="45720" anchor="ctr"/>
                </a:tc>
              </a:tr>
            </a:tbl>
          </a:graphicData>
        </a:graphic>
      </p:graphicFrame>
    </p:spTree>
    <p:extLst>
      <p:ext uri="{BB962C8B-B14F-4D97-AF65-F5344CB8AC3E}">
        <p14:creationId xmlns:p14="http://schemas.microsoft.com/office/powerpoint/2010/main" val="401881361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Contents</a:t>
            </a:r>
            <a:endParaRPr lang="en-US" dirty="0"/>
          </a:p>
        </p:txBody>
      </p:sp>
      <p:sp>
        <p:nvSpPr>
          <p:cNvPr id="3" name="Content Placeholder 2"/>
          <p:cNvSpPr>
            <a:spLocks noGrp="1"/>
          </p:cNvSpPr>
          <p:nvPr>
            <p:ph idx="1"/>
          </p:nvPr>
        </p:nvSpPr>
        <p:spPr/>
        <p:txBody>
          <a:bodyPr/>
          <a:lstStyle/>
          <a:p>
            <a:r>
              <a:rPr lang="en-US" dirty="0"/>
              <a:t>The Problem</a:t>
            </a:r>
          </a:p>
          <a:p>
            <a:r>
              <a:rPr lang="en-US" dirty="0"/>
              <a:t>The Cause</a:t>
            </a:r>
          </a:p>
          <a:p>
            <a:r>
              <a:rPr lang="en-US" dirty="0"/>
              <a:t>The Result</a:t>
            </a:r>
          </a:p>
          <a:p>
            <a:r>
              <a:rPr lang="en-US" dirty="0"/>
              <a:t>Types of Impacts</a:t>
            </a:r>
          </a:p>
          <a:p>
            <a:r>
              <a:rPr lang="en-US" dirty="0"/>
              <a:t>Responding to the Impacts</a:t>
            </a:r>
          </a:p>
          <a:p>
            <a:r>
              <a:rPr lang="en-US" dirty="0"/>
              <a:t>Disruption Analyses</a:t>
            </a:r>
          </a:p>
          <a:p>
            <a:r>
              <a:rPr lang="en-US" dirty="0"/>
              <a:t>Having the </a:t>
            </a:r>
            <a:r>
              <a:rPr lang="en-US" dirty="0" smtClean="0"/>
              <a:t>Data</a:t>
            </a:r>
            <a:endParaRPr lang="en-US" dirty="0"/>
          </a:p>
          <a:p>
            <a:r>
              <a:rPr lang="en-US" dirty="0"/>
              <a:t>Agreeing on the Answer</a:t>
            </a:r>
          </a:p>
          <a:p>
            <a:r>
              <a:rPr lang="en-US" dirty="0" smtClean="0"/>
              <a:t>Summary</a:t>
            </a:r>
            <a:endParaRPr lang="en-US" dirty="0"/>
          </a:p>
        </p:txBody>
      </p:sp>
    </p:spTree>
    <p:extLst>
      <p:ext uri="{BB962C8B-B14F-4D97-AF65-F5344CB8AC3E}">
        <p14:creationId xmlns:p14="http://schemas.microsoft.com/office/powerpoint/2010/main" val="209277803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Category measurement may have common and unique challenges</a:t>
            </a:r>
          </a:p>
        </p:txBody>
      </p:sp>
      <p:graphicFrame>
        <p:nvGraphicFramePr>
          <p:cNvPr id="5" name="Content Placeholder 3"/>
          <p:cNvGraphicFramePr>
            <a:graphicFrameLocks/>
          </p:cNvGraphicFramePr>
          <p:nvPr>
            <p:extLst>
              <p:ext uri="{D42A27DB-BD31-4B8C-83A1-F6EECF244321}">
                <p14:modId xmlns:p14="http://schemas.microsoft.com/office/powerpoint/2010/main" val="3203612180"/>
              </p:ext>
            </p:extLst>
          </p:nvPr>
        </p:nvGraphicFramePr>
        <p:xfrm>
          <a:off x="381000" y="1591269"/>
          <a:ext cx="8458200" cy="4476920"/>
        </p:xfrm>
        <a:graphic>
          <a:graphicData uri="http://schemas.openxmlformats.org/drawingml/2006/table">
            <a:tbl>
              <a:tblPr firstRow="1" bandRow="1">
                <a:tableStyleId>{775DCB02-9BB8-47FD-8907-85C794F793BA}</a:tableStyleId>
              </a:tblPr>
              <a:tblGrid>
                <a:gridCol w="4343400"/>
                <a:gridCol w="4114800"/>
              </a:tblGrid>
              <a:tr h="227625">
                <a:tc>
                  <a:txBody>
                    <a:bodyPr/>
                    <a:lstStyle/>
                    <a:p>
                      <a:pPr marL="0" marR="0" algn="ctr">
                        <a:lnSpc>
                          <a:spcPct val="104000"/>
                        </a:lnSpc>
                        <a:spcBef>
                          <a:spcPts val="50"/>
                        </a:spcBef>
                        <a:spcAft>
                          <a:spcPts val="0"/>
                        </a:spcAft>
                      </a:pPr>
                      <a:r>
                        <a:rPr lang="en-US" sz="1600" dirty="0" smtClean="0">
                          <a:effectLst/>
                        </a:rPr>
                        <a:t>Impact Category</a:t>
                      </a:r>
                      <a:endParaRPr lang="en-US" sz="1600" dirty="0">
                        <a:effectLst/>
                        <a:latin typeface="Calibri"/>
                        <a:ea typeface="Calibri"/>
                        <a:cs typeface="Times New Roman"/>
                      </a:endParaRPr>
                    </a:p>
                  </a:txBody>
                  <a:tcPr marL="39486" marR="39486" marT="26628" marB="26628" anchor="ctr"/>
                </a:tc>
                <a:tc>
                  <a:txBody>
                    <a:bodyPr/>
                    <a:lstStyle/>
                    <a:p>
                      <a:pPr marL="0" marR="0" algn="ctr">
                        <a:lnSpc>
                          <a:spcPct val="104000"/>
                        </a:lnSpc>
                        <a:spcBef>
                          <a:spcPts val="50"/>
                        </a:spcBef>
                        <a:spcAft>
                          <a:spcPts val="0"/>
                        </a:spcAft>
                      </a:pPr>
                      <a:r>
                        <a:rPr lang="en-US" sz="1600" dirty="0" smtClean="0">
                          <a:effectLst/>
                        </a:rPr>
                        <a:t>Challenges</a:t>
                      </a:r>
                      <a:endParaRPr lang="en-US" sz="1600" dirty="0">
                        <a:effectLst/>
                        <a:latin typeface="Calibri"/>
                        <a:ea typeface="Calibri"/>
                        <a:cs typeface="Times New Roman"/>
                      </a:endParaRPr>
                    </a:p>
                  </a:txBody>
                  <a:tcPr marL="39486" marR="39486" marT="26628" marB="26628" anchor="ctr"/>
                </a:tc>
              </a:tr>
              <a:tr h="229575">
                <a:tc>
                  <a:txBody>
                    <a:bodyPr/>
                    <a:lstStyle/>
                    <a:p>
                      <a:pPr marL="0" marR="0">
                        <a:lnSpc>
                          <a:spcPct val="104000"/>
                        </a:lnSpc>
                        <a:spcBef>
                          <a:spcPts val="50"/>
                        </a:spcBef>
                        <a:spcAft>
                          <a:spcPts val="0"/>
                        </a:spcAft>
                      </a:pPr>
                      <a:r>
                        <a:rPr lang="en-US" sz="1600" b="1" dirty="0">
                          <a:effectLst/>
                        </a:rPr>
                        <a:t>Material.</a:t>
                      </a:r>
                      <a:r>
                        <a:rPr lang="en-US" sz="1600" dirty="0">
                          <a:effectLst/>
                        </a:rPr>
                        <a:t> Extra man-hours due to material damage, lateness, etc.</a:t>
                      </a:r>
                      <a:endParaRPr lang="en-US" sz="2400" b="0" dirty="0">
                        <a:solidFill>
                          <a:srgbClr val="02263A"/>
                        </a:solidFill>
                        <a:effectLst/>
                        <a:latin typeface="Calibri"/>
                        <a:ea typeface="Calibri"/>
                        <a:cs typeface="Times New Roman"/>
                      </a:endParaRPr>
                    </a:p>
                  </a:txBody>
                  <a:tcPr marL="45720" marR="45720" anchor="ctr"/>
                </a:tc>
                <a:tc>
                  <a:txBody>
                    <a:bodyPr/>
                    <a:lstStyle/>
                    <a:p>
                      <a:pPr marL="174625" marR="0" lvl="0" indent="-174625">
                        <a:lnSpc>
                          <a:spcPct val="104000"/>
                        </a:lnSpc>
                        <a:spcBef>
                          <a:spcPts val="50"/>
                        </a:spcBef>
                        <a:spcAft>
                          <a:spcPts val="0"/>
                        </a:spcAft>
                        <a:buFont typeface="Symbol"/>
                        <a:buChar char=""/>
                      </a:pPr>
                      <a:r>
                        <a:rPr lang="en-US" sz="1600" dirty="0">
                          <a:effectLst/>
                        </a:rPr>
                        <a:t>System fails to capture additional man-hours spent waiting for material to arrive or to be repaired or </a:t>
                      </a:r>
                      <a:r>
                        <a:rPr lang="en-US" sz="1600" dirty="0" smtClean="0">
                          <a:effectLst/>
                        </a:rPr>
                        <a:t>replaced</a:t>
                      </a:r>
                      <a:endParaRPr lang="en-US" sz="2400" dirty="0">
                        <a:solidFill>
                          <a:srgbClr val="02263A"/>
                        </a:solidFill>
                        <a:effectLst/>
                        <a:latin typeface="Calibri"/>
                        <a:ea typeface="Calibri"/>
                        <a:cs typeface="Times New Roman"/>
                      </a:endParaRPr>
                    </a:p>
                  </a:txBody>
                  <a:tcPr marL="45720" marR="45720" anchor="ctr"/>
                </a:tc>
              </a:tr>
              <a:tr h="330540">
                <a:tc>
                  <a:txBody>
                    <a:bodyPr/>
                    <a:lstStyle/>
                    <a:p>
                      <a:pPr marL="0" marR="0">
                        <a:lnSpc>
                          <a:spcPct val="104000"/>
                        </a:lnSpc>
                        <a:spcBef>
                          <a:spcPts val="50"/>
                        </a:spcBef>
                        <a:spcAft>
                          <a:spcPts val="0"/>
                        </a:spcAft>
                      </a:pPr>
                      <a:r>
                        <a:rPr lang="en-US" sz="1600" b="1" dirty="0">
                          <a:effectLst/>
                        </a:rPr>
                        <a:t>Out-of-Sequence Work.</a:t>
                      </a:r>
                      <a:r>
                        <a:rPr lang="en-US" sz="1600" dirty="0">
                          <a:effectLst/>
                        </a:rPr>
                        <a:t> Additional man-hours resulting from event-caused changes in </a:t>
                      </a:r>
                      <a:r>
                        <a:rPr lang="en-US" sz="1600" dirty="0" smtClean="0">
                          <a:effectLst/>
                        </a:rPr>
                        <a:t>processes </a:t>
                      </a:r>
                      <a:r>
                        <a:rPr lang="en-US" sz="1600" dirty="0">
                          <a:effectLst/>
                        </a:rPr>
                        <a:t>and suboptimal working sequences</a:t>
                      </a:r>
                      <a:endParaRPr lang="en-US" sz="2400" b="0" dirty="0">
                        <a:solidFill>
                          <a:srgbClr val="02263A"/>
                        </a:solidFill>
                        <a:effectLst/>
                        <a:latin typeface="Calibri"/>
                        <a:ea typeface="Calibri"/>
                        <a:cs typeface="Times New Roman"/>
                      </a:endParaRPr>
                    </a:p>
                  </a:txBody>
                  <a:tcPr marL="45720" marR="45720" anchor="ctr"/>
                </a:tc>
                <a:tc>
                  <a:txBody>
                    <a:bodyPr/>
                    <a:lstStyle/>
                    <a:p>
                      <a:pPr marL="174625" marR="0" lvl="0" indent="-174625">
                        <a:lnSpc>
                          <a:spcPct val="104000"/>
                        </a:lnSpc>
                        <a:spcBef>
                          <a:spcPts val="50"/>
                        </a:spcBef>
                        <a:spcAft>
                          <a:spcPts val="0"/>
                        </a:spcAft>
                        <a:buFont typeface="Symbol"/>
                        <a:buChar char=""/>
                      </a:pPr>
                      <a:r>
                        <a:rPr lang="en-US" sz="1600" dirty="0">
                          <a:effectLst/>
                        </a:rPr>
                        <a:t>System fails to capture when process or work sequence changed, so additional man-hours cannot be linked to </a:t>
                      </a:r>
                      <a:r>
                        <a:rPr lang="en-US" sz="1600" dirty="0" smtClean="0">
                          <a:effectLst/>
                        </a:rPr>
                        <a:t>event</a:t>
                      </a:r>
                      <a:endParaRPr lang="en-US" sz="2400" dirty="0">
                        <a:solidFill>
                          <a:srgbClr val="02263A"/>
                        </a:solidFill>
                        <a:effectLst/>
                        <a:latin typeface="Calibri"/>
                        <a:ea typeface="Calibri"/>
                        <a:cs typeface="Times New Roman"/>
                      </a:endParaRPr>
                    </a:p>
                  </a:txBody>
                  <a:tcPr marL="45720" marR="45720" anchor="ctr"/>
                </a:tc>
              </a:tr>
              <a:tr h="409534">
                <a:tc>
                  <a:txBody>
                    <a:bodyPr/>
                    <a:lstStyle/>
                    <a:p>
                      <a:pPr marL="0" marR="0">
                        <a:lnSpc>
                          <a:spcPct val="104000"/>
                        </a:lnSpc>
                        <a:spcBef>
                          <a:spcPts val="50"/>
                        </a:spcBef>
                        <a:spcAft>
                          <a:spcPts val="0"/>
                        </a:spcAft>
                      </a:pPr>
                      <a:r>
                        <a:rPr lang="en-US" sz="1600" b="1" dirty="0">
                          <a:effectLst/>
                        </a:rPr>
                        <a:t>Additional </a:t>
                      </a:r>
                      <a:r>
                        <a:rPr lang="en-US" sz="1600" b="1" dirty="0" smtClean="0">
                          <a:effectLst/>
                        </a:rPr>
                        <a:t>Support Labor.</a:t>
                      </a:r>
                      <a:r>
                        <a:rPr lang="en-US" sz="1600" dirty="0" smtClean="0">
                          <a:effectLst/>
                        </a:rPr>
                        <a:t> Additional </a:t>
                      </a:r>
                      <a:r>
                        <a:rPr lang="en-US" sz="1600" dirty="0">
                          <a:effectLst/>
                        </a:rPr>
                        <a:t>man-hours (over/above LOE personnel) required to support event-caused construction labor/process modifications; may include planning, engineering, material control, service department employees</a:t>
                      </a:r>
                      <a:endParaRPr lang="en-US" sz="2400" b="0" dirty="0">
                        <a:solidFill>
                          <a:srgbClr val="02263A"/>
                        </a:solidFill>
                        <a:effectLst/>
                        <a:latin typeface="Calibri"/>
                        <a:ea typeface="Calibri"/>
                        <a:cs typeface="Times New Roman"/>
                      </a:endParaRPr>
                    </a:p>
                  </a:txBody>
                  <a:tcPr marL="45720" marR="45720" anchor="ctr"/>
                </a:tc>
                <a:tc>
                  <a:txBody>
                    <a:bodyPr/>
                    <a:lstStyle/>
                    <a:p>
                      <a:pPr marL="174625" marR="0" lvl="0" indent="-174625">
                        <a:lnSpc>
                          <a:spcPct val="104000"/>
                        </a:lnSpc>
                        <a:spcBef>
                          <a:spcPts val="50"/>
                        </a:spcBef>
                        <a:spcAft>
                          <a:spcPts val="0"/>
                        </a:spcAft>
                        <a:buFont typeface="Symbol"/>
                        <a:buChar char=""/>
                      </a:pPr>
                      <a:r>
                        <a:rPr lang="en-US" sz="1600" dirty="0">
                          <a:effectLst/>
                        </a:rPr>
                        <a:t>System fails to capture additional work duration associated with event so additional man-hours cannot be linked to event-caused </a:t>
                      </a:r>
                      <a:r>
                        <a:rPr lang="en-US" sz="1600" dirty="0" smtClean="0">
                          <a:effectLst/>
                        </a:rPr>
                        <a:t>delay</a:t>
                      </a:r>
                      <a:endParaRPr lang="en-US" sz="2400" dirty="0">
                        <a:solidFill>
                          <a:srgbClr val="02263A"/>
                        </a:solidFill>
                        <a:effectLst/>
                        <a:latin typeface="Calibri"/>
                        <a:ea typeface="Calibri"/>
                        <a:cs typeface="Times New Roman"/>
                      </a:endParaRPr>
                    </a:p>
                  </a:txBody>
                  <a:tcPr marL="45720" marR="45720" anchor="ctr"/>
                </a:tc>
              </a:tr>
              <a:tr h="0">
                <a:tc>
                  <a:txBody>
                    <a:bodyPr/>
                    <a:lstStyle/>
                    <a:p>
                      <a:pPr marL="0" marR="0">
                        <a:lnSpc>
                          <a:spcPct val="104000"/>
                        </a:lnSpc>
                        <a:spcBef>
                          <a:spcPts val="50"/>
                        </a:spcBef>
                        <a:spcAft>
                          <a:spcPts val="0"/>
                        </a:spcAft>
                      </a:pPr>
                      <a:r>
                        <a:rPr lang="en-US" sz="1600" b="1" dirty="0" smtClean="0">
                          <a:effectLst/>
                        </a:rPr>
                        <a:t>Increased Use </a:t>
                      </a:r>
                      <a:r>
                        <a:rPr lang="en-US" sz="1600" b="1" dirty="0">
                          <a:effectLst/>
                        </a:rPr>
                        <a:t>of Subcontract Labor.</a:t>
                      </a:r>
                      <a:r>
                        <a:rPr lang="en-US" sz="1600" dirty="0">
                          <a:effectLst/>
                        </a:rPr>
                        <a:t> Additional personnel required to offset other impacts and productivity issues</a:t>
                      </a:r>
                      <a:endParaRPr lang="en-US" sz="2400" b="0" dirty="0">
                        <a:solidFill>
                          <a:srgbClr val="02263A"/>
                        </a:solidFill>
                        <a:effectLst/>
                        <a:latin typeface="Calibri"/>
                        <a:ea typeface="Calibri"/>
                        <a:cs typeface="Times New Roman"/>
                      </a:endParaRPr>
                    </a:p>
                  </a:txBody>
                  <a:tcPr marL="45720" marR="45720" anchor="ctr"/>
                </a:tc>
                <a:tc>
                  <a:txBody>
                    <a:bodyPr/>
                    <a:lstStyle/>
                    <a:p>
                      <a:pPr marL="174625" marR="0" lvl="0" indent="-174625">
                        <a:lnSpc>
                          <a:spcPct val="104000"/>
                        </a:lnSpc>
                        <a:spcBef>
                          <a:spcPts val="50"/>
                        </a:spcBef>
                        <a:spcAft>
                          <a:spcPts val="0"/>
                        </a:spcAft>
                        <a:buFont typeface="Symbol"/>
                        <a:buChar char=""/>
                      </a:pPr>
                      <a:r>
                        <a:rPr lang="en-US" sz="1600" dirty="0">
                          <a:effectLst/>
                        </a:rPr>
                        <a:t>Shipyard may regularly use subcontract </a:t>
                      </a:r>
                      <a:r>
                        <a:rPr lang="en-US" sz="1600" dirty="0" smtClean="0">
                          <a:effectLst/>
                        </a:rPr>
                        <a:t>labor, </a:t>
                      </a:r>
                      <a:r>
                        <a:rPr lang="en-US" sz="1600" dirty="0">
                          <a:effectLst/>
                        </a:rPr>
                        <a:t>and system fails to link additional use to the </a:t>
                      </a:r>
                      <a:r>
                        <a:rPr lang="en-US" sz="1600" dirty="0" smtClean="0">
                          <a:effectLst/>
                        </a:rPr>
                        <a:t>event</a:t>
                      </a:r>
                      <a:endParaRPr lang="en-US" sz="2400" dirty="0">
                        <a:solidFill>
                          <a:srgbClr val="02263A"/>
                        </a:solidFill>
                        <a:effectLst/>
                        <a:latin typeface="Calibri"/>
                        <a:ea typeface="Calibri"/>
                        <a:cs typeface="Times New Roman"/>
                      </a:endParaRPr>
                    </a:p>
                  </a:txBody>
                  <a:tcPr marL="45720" marR="45720" anchor="ctr"/>
                </a:tc>
              </a:tr>
            </a:tbl>
          </a:graphicData>
        </a:graphic>
      </p:graphicFrame>
    </p:spTree>
    <p:extLst>
      <p:ext uri="{BB962C8B-B14F-4D97-AF65-F5344CB8AC3E}">
        <p14:creationId xmlns:p14="http://schemas.microsoft.com/office/powerpoint/2010/main" val="4318793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Category measurement may have common and unique challenges</a:t>
            </a:r>
          </a:p>
        </p:txBody>
      </p:sp>
      <p:graphicFrame>
        <p:nvGraphicFramePr>
          <p:cNvPr id="4" name="Content Placeholder 3"/>
          <p:cNvGraphicFramePr>
            <a:graphicFrameLocks/>
          </p:cNvGraphicFramePr>
          <p:nvPr>
            <p:extLst>
              <p:ext uri="{D42A27DB-BD31-4B8C-83A1-F6EECF244321}">
                <p14:modId xmlns:p14="http://schemas.microsoft.com/office/powerpoint/2010/main" val="670577136"/>
              </p:ext>
            </p:extLst>
          </p:nvPr>
        </p:nvGraphicFramePr>
        <p:xfrm>
          <a:off x="381000" y="1591269"/>
          <a:ext cx="8458200" cy="4223301"/>
        </p:xfrm>
        <a:graphic>
          <a:graphicData uri="http://schemas.openxmlformats.org/drawingml/2006/table">
            <a:tbl>
              <a:tblPr firstRow="1" bandRow="1">
                <a:tableStyleId>{775DCB02-9BB8-47FD-8907-85C794F793BA}</a:tableStyleId>
              </a:tblPr>
              <a:tblGrid>
                <a:gridCol w="4419600"/>
                <a:gridCol w="4038600"/>
              </a:tblGrid>
              <a:tr h="227625">
                <a:tc>
                  <a:txBody>
                    <a:bodyPr/>
                    <a:lstStyle/>
                    <a:p>
                      <a:pPr marL="0" marR="0" algn="ctr">
                        <a:lnSpc>
                          <a:spcPct val="104000"/>
                        </a:lnSpc>
                        <a:spcBef>
                          <a:spcPts val="50"/>
                        </a:spcBef>
                        <a:spcAft>
                          <a:spcPts val="0"/>
                        </a:spcAft>
                      </a:pPr>
                      <a:r>
                        <a:rPr lang="en-US" sz="1600" dirty="0" smtClean="0">
                          <a:effectLst/>
                        </a:rPr>
                        <a:t>Impact Category</a:t>
                      </a:r>
                      <a:endParaRPr lang="en-US" sz="1600" dirty="0">
                        <a:effectLst/>
                        <a:latin typeface="Calibri"/>
                        <a:ea typeface="Calibri"/>
                        <a:cs typeface="Times New Roman"/>
                      </a:endParaRPr>
                    </a:p>
                  </a:txBody>
                  <a:tcPr marL="39486" marR="39486" marT="26628" marB="26628" anchor="ctr"/>
                </a:tc>
                <a:tc>
                  <a:txBody>
                    <a:bodyPr/>
                    <a:lstStyle/>
                    <a:p>
                      <a:pPr marL="0" marR="0" algn="ctr">
                        <a:lnSpc>
                          <a:spcPct val="104000"/>
                        </a:lnSpc>
                        <a:spcBef>
                          <a:spcPts val="50"/>
                        </a:spcBef>
                        <a:spcAft>
                          <a:spcPts val="0"/>
                        </a:spcAft>
                      </a:pPr>
                      <a:r>
                        <a:rPr lang="en-US" sz="1600" dirty="0" smtClean="0">
                          <a:effectLst/>
                        </a:rPr>
                        <a:t>Challenges</a:t>
                      </a:r>
                      <a:endParaRPr lang="en-US" sz="1600" dirty="0">
                        <a:effectLst/>
                        <a:latin typeface="Calibri"/>
                        <a:ea typeface="Calibri"/>
                        <a:cs typeface="Times New Roman"/>
                      </a:endParaRPr>
                    </a:p>
                  </a:txBody>
                  <a:tcPr marL="39486" marR="39486" marT="26628" marB="26628" anchor="ctr"/>
                </a:tc>
              </a:tr>
              <a:tr h="262722">
                <a:tc>
                  <a:txBody>
                    <a:bodyPr/>
                    <a:lstStyle/>
                    <a:p>
                      <a:pPr marL="0" marR="0">
                        <a:lnSpc>
                          <a:spcPct val="104000"/>
                        </a:lnSpc>
                        <a:spcBef>
                          <a:spcPts val="50"/>
                        </a:spcBef>
                        <a:spcAft>
                          <a:spcPts val="0"/>
                        </a:spcAft>
                      </a:pPr>
                      <a:r>
                        <a:rPr lang="en-US" sz="1600" b="1" dirty="0" smtClean="0">
                          <a:effectLst/>
                        </a:rPr>
                        <a:t>Increased Supervision</a:t>
                      </a:r>
                      <a:r>
                        <a:rPr lang="en-US" sz="1600" b="1" dirty="0">
                          <a:effectLst/>
                        </a:rPr>
                        <a:t>.</a:t>
                      </a:r>
                      <a:r>
                        <a:rPr lang="en-US" sz="1600" dirty="0">
                          <a:effectLst/>
                        </a:rPr>
                        <a:t> </a:t>
                      </a:r>
                      <a:r>
                        <a:rPr lang="en-US" sz="1600" dirty="0" smtClean="0">
                          <a:effectLst/>
                        </a:rPr>
                        <a:t>Additional supervisory man-hours to complement increased </a:t>
                      </a:r>
                      <a:r>
                        <a:rPr lang="en-US" sz="1600" dirty="0">
                          <a:effectLst/>
                        </a:rPr>
                        <a:t>direct vessel </a:t>
                      </a:r>
                      <a:r>
                        <a:rPr lang="en-US" sz="1600" dirty="0" smtClean="0">
                          <a:effectLst/>
                        </a:rPr>
                        <a:t>hours</a:t>
                      </a:r>
                      <a:endParaRPr lang="en-US" sz="2400" b="0" dirty="0">
                        <a:solidFill>
                          <a:srgbClr val="02263A"/>
                        </a:solidFill>
                        <a:effectLst/>
                        <a:latin typeface="Calibri"/>
                        <a:ea typeface="Calibri"/>
                        <a:cs typeface="Times New Roman"/>
                      </a:endParaRPr>
                    </a:p>
                  </a:txBody>
                  <a:tcPr marL="45720" marR="45720" anchor="ctr"/>
                </a:tc>
                <a:tc>
                  <a:txBody>
                    <a:bodyPr/>
                    <a:lstStyle/>
                    <a:p>
                      <a:pPr marL="174625" marR="0" lvl="0" indent="-174625">
                        <a:lnSpc>
                          <a:spcPct val="104000"/>
                        </a:lnSpc>
                        <a:spcBef>
                          <a:spcPts val="50"/>
                        </a:spcBef>
                        <a:spcAft>
                          <a:spcPts val="0"/>
                        </a:spcAft>
                        <a:buFont typeface="Symbol"/>
                        <a:buChar char=""/>
                      </a:pPr>
                      <a:r>
                        <a:rPr lang="en-US" sz="1600" dirty="0">
                          <a:effectLst/>
                        </a:rPr>
                        <a:t>System fails to identify additional man-hours resulting from event, so event-caused additional supervisory hours cannot be </a:t>
                      </a:r>
                      <a:r>
                        <a:rPr lang="en-US" sz="1600" dirty="0" smtClean="0">
                          <a:effectLst/>
                        </a:rPr>
                        <a:t>isolated</a:t>
                      </a:r>
                      <a:endParaRPr lang="en-US" sz="2400" dirty="0">
                        <a:solidFill>
                          <a:srgbClr val="02263A"/>
                        </a:solidFill>
                        <a:effectLst/>
                        <a:latin typeface="Calibri"/>
                        <a:ea typeface="Calibri"/>
                        <a:cs typeface="Times New Roman"/>
                      </a:endParaRPr>
                    </a:p>
                  </a:txBody>
                  <a:tcPr marL="45720" marR="45720" anchor="ctr"/>
                </a:tc>
              </a:tr>
              <a:tr h="311910">
                <a:tc>
                  <a:txBody>
                    <a:bodyPr/>
                    <a:lstStyle/>
                    <a:p>
                      <a:pPr marL="0" marR="0">
                        <a:lnSpc>
                          <a:spcPct val="104000"/>
                        </a:lnSpc>
                        <a:spcBef>
                          <a:spcPts val="50"/>
                        </a:spcBef>
                        <a:spcAft>
                          <a:spcPts val="0"/>
                        </a:spcAft>
                      </a:pPr>
                      <a:r>
                        <a:rPr lang="en-US" sz="1600" b="1" dirty="0" smtClean="0">
                          <a:effectLst/>
                        </a:rPr>
                        <a:t>Increased Quality </a:t>
                      </a:r>
                      <a:r>
                        <a:rPr lang="en-US" sz="1600" b="1" dirty="0">
                          <a:effectLst/>
                        </a:rPr>
                        <a:t>Assurance.</a:t>
                      </a:r>
                      <a:r>
                        <a:rPr lang="en-US" sz="1600" dirty="0">
                          <a:effectLst/>
                        </a:rPr>
                        <a:t> Additional man-hours to ensure </a:t>
                      </a:r>
                      <a:r>
                        <a:rPr lang="en-US" sz="1600" dirty="0" smtClean="0">
                          <a:effectLst/>
                        </a:rPr>
                        <a:t>quality standards when </a:t>
                      </a:r>
                      <a:r>
                        <a:rPr lang="en-US" sz="1600" dirty="0">
                          <a:effectLst/>
                        </a:rPr>
                        <a:t>following alternate plans due to event</a:t>
                      </a:r>
                      <a:endParaRPr lang="en-US" sz="2400" b="0" dirty="0">
                        <a:solidFill>
                          <a:srgbClr val="02263A"/>
                        </a:solidFill>
                        <a:effectLst/>
                        <a:latin typeface="Calibri"/>
                        <a:ea typeface="Calibri"/>
                        <a:cs typeface="Times New Roman"/>
                      </a:endParaRPr>
                    </a:p>
                  </a:txBody>
                  <a:tcPr marL="45720" marR="45720" anchor="ctr"/>
                </a:tc>
                <a:tc>
                  <a:txBody>
                    <a:bodyPr/>
                    <a:lstStyle/>
                    <a:p>
                      <a:pPr marL="174625" marR="0" lvl="0" indent="-174625">
                        <a:lnSpc>
                          <a:spcPct val="104000"/>
                        </a:lnSpc>
                        <a:spcBef>
                          <a:spcPts val="50"/>
                        </a:spcBef>
                        <a:spcAft>
                          <a:spcPts val="0"/>
                        </a:spcAft>
                        <a:buFont typeface="Symbol"/>
                        <a:buChar char=""/>
                      </a:pPr>
                      <a:r>
                        <a:rPr lang="en-US" sz="1600" dirty="0">
                          <a:effectLst/>
                        </a:rPr>
                        <a:t>System fails to identify changed work resulting from event, so event-caused additional QA hours cannot be </a:t>
                      </a:r>
                      <a:r>
                        <a:rPr lang="en-US" sz="1600" dirty="0" smtClean="0">
                          <a:effectLst/>
                        </a:rPr>
                        <a:t>isolated</a:t>
                      </a:r>
                      <a:endParaRPr lang="en-US" sz="2400" dirty="0">
                        <a:solidFill>
                          <a:srgbClr val="02263A"/>
                        </a:solidFill>
                        <a:effectLst/>
                        <a:latin typeface="Calibri"/>
                        <a:ea typeface="Calibri"/>
                        <a:cs typeface="Times New Roman"/>
                      </a:endParaRPr>
                    </a:p>
                  </a:txBody>
                  <a:tcPr marL="45720" marR="45720" anchor="ctr"/>
                </a:tc>
              </a:tr>
              <a:tr h="0">
                <a:tc>
                  <a:txBody>
                    <a:bodyPr/>
                    <a:lstStyle/>
                    <a:p>
                      <a:pPr marL="0" marR="0">
                        <a:lnSpc>
                          <a:spcPct val="104000"/>
                        </a:lnSpc>
                        <a:spcBef>
                          <a:spcPts val="50"/>
                        </a:spcBef>
                        <a:spcAft>
                          <a:spcPts val="0"/>
                        </a:spcAft>
                      </a:pPr>
                      <a:r>
                        <a:rPr lang="en-US" sz="1600" b="1" dirty="0" smtClean="0">
                          <a:effectLst/>
                        </a:rPr>
                        <a:t>Increased Engineering </a:t>
                      </a:r>
                      <a:r>
                        <a:rPr lang="en-US" sz="1600" b="1" dirty="0">
                          <a:effectLst/>
                        </a:rPr>
                        <a:t>and Logistics.</a:t>
                      </a:r>
                      <a:r>
                        <a:rPr lang="en-US" sz="1600" dirty="0">
                          <a:effectLst/>
                        </a:rPr>
                        <a:t> Additional engineering and logistics man-hours to support extra labor costs associated with the other factors</a:t>
                      </a:r>
                      <a:endParaRPr lang="en-US" sz="2400" b="0" dirty="0">
                        <a:solidFill>
                          <a:srgbClr val="02263A"/>
                        </a:solidFill>
                        <a:effectLst/>
                        <a:latin typeface="Calibri"/>
                        <a:ea typeface="Calibri"/>
                        <a:cs typeface="Times New Roman"/>
                      </a:endParaRPr>
                    </a:p>
                  </a:txBody>
                  <a:tcPr marL="45720" marR="45720" anchor="ctr"/>
                </a:tc>
                <a:tc>
                  <a:txBody>
                    <a:bodyPr/>
                    <a:lstStyle/>
                    <a:p>
                      <a:pPr marL="174625" marR="0" lvl="0" indent="-174625">
                        <a:lnSpc>
                          <a:spcPct val="104000"/>
                        </a:lnSpc>
                        <a:spcBef>
                          <a:spcPts val="50"/>
                        </a:spcBef>
                        <a:spcAft>
                          <a:spcPts val="0"/>
                        </a:spcAft>
                        <a:buFont typeface="Symbol"/>
                        <a:buChar char=""/>
                      </a:pPr>
                      <a:r>
                        <a:rPr lang="en-US" sz="1600" dirty="0">
                          <a:effectLst/>
                        </a:rPr>
                        <a:t>System fails to identify additional man-hours resulting from event, so event-caused additional engineering and logistics hours cannot be </a:t>
                      </a:r>
                      <a:r>
                        <a:rPr lang="en-US" sz="1600" dirty="0" smtClean="0">
                          <a:effectLst/>
                        </a:rPr>
                        <a:t>isolated</a:t>
                      </a:r>
                      <a:endParaRPr lang="en-US" sz="2400" dirty="0">
                        <a:solidFill>
                          <a:srgbClr val="02263A"/>
                        </a:solidFill>
                        <a:effectLst/>
                        <a:latin typeface="Calibri"/>
                        <a:ea typeface="Calibri"/>
                        <a:cs typeface="Times New Roman"/>
                      </a:endParaRPr>
                    </a:p>
                  </a:txBody>
                  <a:tcPr marL="45720" marR="45720" anchor="ctr"/>
                </a:tc>
              </a:tr>
              <a:tr h="386062">
                <a:tc>
                  <a:txBody>
                    <a:bodyPr/>
                    <a:lstStyle/>
                    <a:p>
                      <a:pPr marL="0" marR="0">
                        <a:lnSpc>
                          <a:spcPct val="104000"/>
                        </a:lnSpc>
                        <a:spcBef>
                          <a:spcPts val="50"/>
                        </a:spcBef>
                        <a:spcAft>
                          <a:spcPts val="0"/>
                        </a:spcAft>
                      </a:pPr>
                      <a:r>
                        <a:rPr lang="en-US" sz="1600" b="1" dirty="0">
                          <a:effectLst/>
                        </a:rPr>
                        <a:t>Cumulative Disruption.</a:t>
                      </a:r>
                      <a:r>
                        <a:rPr lang="en-US" sz="1600" dirty="0">
                          <a:effectLst/>
                        </a:rPr>
                        <a:t> The sum </a:t>
                      </a:r>
                      <a:r>
                        <a:rPr lang="en-US" sz="1600" dirty="0" smtClean="0">
                          <a:effectLst/>
                        </a:rPr>
                        <a:t>of </a:t>
                      </a:r>
                      <a:r>
                        <a:rPr lang="en-US" sz="1600" dirty="0">
                          <a:effectLst/>
                        </a:rPr>
                        <a:t>all factor impacts drives an additional compounding of lost labor hours</a:t>
                      </a:r>
                      <a:endParaRPr lang="en-US" sz="2400" b="0" dirty="0">
                        <a:solidFill>
                          <a:srgbClr val="02263A"/>
                        </a:solidFill>
                        <a:effectLst/>
                        <a:latin typeface="Calibri"/>
                        <a:ea typeface="Calibri"/>
                        <a:cs typeface="Times New Roman"/>
                      </a:endParaRPr>
                    </a:p>
                  </a:txBody>
                  <a:tcPr marL="45720" marR="45720" anchor="ctr"/>
                </a:tc>
                <a:tc>
                  <a:txBody>
                    <a:bodyPr/>
                    <a:lstStyle/>
                    <a:p>
                      <a:pPr marL="174625" marR="0" lvl="0" indent="-174625">
                        <a:lnSpc>
                          <a:spcPct val="104000"/>
                        </a:lnSpc>
                        <a:spcBef>
                          <a:spcPts val="50"/>
                        </a:spcBef>
                        <a:spcAft>
                          <a:spcPts val="0"/>
                        </a:spcAft>
                        <a:buFont typeface="Symbol"/>
                        <a:buChar char=""/>
                      </a:pPr>
                      <a:r>
                        <a:rPr lang="en-US" sz="1600" dirty="0">
                          <a:effectLst/>
                        </a:rPr>
                        <a:t>Given all of the uncertainty listed above, quantification of cumulative disruption is not likely to be </a:t>
                      </a:r>
                      <a:r>
                        <a:rPr lang="en-US" sz="1600" dirty="0" smtClean="0">
                          <a:effectLst/>
                        </a:rPr>
                        <a:t>accurate</a:t>
                      </a:r>
                      <a:endParaRPr lang="en-US" sz="2400" dirty="0">
                        <a:solidFill>
                          <a:srgbClr val="02263A"/>
                        </a:solidFill>
                        <a:effectLst/>
                        <a:latin typeface="Calibri"/>
                        <a:ea typeface="Calibri"/>
                        <a:cs typeface="Times New Roman"/>
                      </a:endParaRPr>
                    </a:p>
                  </a:txBody>
                  <a:tcPr marL="45720" marR="45720" anchor="ctr"/>
                </a:tc>
              </a:tr>
            </a:tbl>
          </a:graphicData>
        </a:graphic>
      </p:graphicFrame>
    </p:spTree>
    <p:extLst>
      <p:ext uri="{BB962C8B-B14F-4D97-AF65-F5344CB8AC3E}">
        <p14:creationId xmlns:p14="http://schemas.microsoft.com/office/powerpoint/2010/main" val="411678377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Responding to the Impacts</a:t>
            </a:r>
            <a:endParaRPr lang="en-US" dirty="0"/>
          </a:p>
        </p:txBody>
      </p:sp>
      <p:pic>
        <p:nvPicPr>
          <p:cNvPr id="3" name="Picture 2" descr="http://cobaltpm.com/wp-content/uploads/2012/04/bigstock_Stressed_Out_463472_400px_alt_1.jp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96525" y="2398684"/>
            <a:ext cx="2847473" cy="2164080"/>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0610808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challenges can be addressed through analysis</a:t>
            </a:r>
          </a:p>
        </p:txBody>
      </p:sp>
      <p:sp>
        <p:nvSpPr>
          <p:cNvPr id="3" name="Content Placeholder 2"/>
          <p:cNvSpPr>
            <a:spLocks noGrp="1"/>
          </p:cNvSpPr>
          <p:nvPr>
            <p:ph idx="1"/>
          </p:nvPr>
        </p:nvSpPr>
        <p:spPr/>
        <p:txBody>
          <a:bodyPr/>
          <a:lstStyle/>
          <a:p>
            <a:r>
              <a:rPr lang="en-US" dirty="0"/>
              <a:t>Analysis steps include:</a:t>
            </a:r>
          </a:p>
          <a:p>
            <a:pPr lvl="1"/>
            <a:r>
              <a:rPr lang="en-US" dirty="0"/>
              <a:t>Defining the framework of the analysis</a:t>
            </a:r>
          </a:p>
          <a:p>
            <a:pPr lvl="1"/>
            <a:r>
              <a:rPr lang="en-US" dirty="0"/>
              <a:t>Capturing relevant data</a:t>
            </a:r>
          </a:p>
          <a:p>
            <a:pPr lvl="1"/>
            <a:r>
              <a:rPr lang="en-US" dirty="0"/>
              <a:t>Determining schedule delay</a:t>
            </a:r>
          </a:p>
          <a:p>
            <a:pPr lvl="1"/>
            <a:r>
              <a:rPr lang="en-US" dirty="0"/>
              <a:t>Quantifying the increased costs</a:t>
            </a:r>
          </a:p>
          <a:p>
            <a:r>
              <a:rPr lang="en-US" dirty="0"/>
              <a:t>Although, </a:t>
            </a:r>
            <a:r>
              <a:rPr lang="en-US" dirty="0" smtClean="0"/>
              <a:t>without </a:t>
            </a:r>
            <a:r>
              <a:rPr lang="en-US" dirty="0"/>
              <a:t>the best data, the analyses may be </a:t>
            </a:r>
            <a:r>
              <a:rPr lang="en-US" dirty="0" smtClean="0"/>
              <a:t>imperfect</a:t>
            </a:r>
            <a:endParaRPr lang="en-US" dirty="0"/>
          </a:p>
        </p:txBody>
      </p:sp>
    </p:spTree>
    <p:extLst>
      <p:ext uri="{BB962C8B-B14F-4D97-AF65-F5344CB8AC3E}">
        <p14:creationId xmlns:p14="http://schemas.microsoft.com/office/powerpoint/2010/main" val="265135656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Disruption Analyses</a:t>
            </a:r>
            <a:endParaRPr lang="en-US" dirty="0"/>
          </a:p>
        </p:txBody>
      </p:sp>
      <p:pic>
        <p:nvPicPr>
          <p:cNvPr id="3" name="Picture 2" descr="shutterstock_113712325.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89138" y="2209800"/>
            <a:ext cx="3654862" cy="2441448"/>
          </a:xfrm>
          <a:prstGeom prst="rect">
            <a:avLst/>
          </a:prstGeom>
          <a:ln>
            <a:noFill/>
          </a:ln>
          <a:effectLst>
            <a:softEdge rad="112500"/>
          </a:effectLst>
        </p:spPr>
      </p:pic>
    </p:spTree>
    <p:extLst>
      <p:ext uri="{BB962C8B-B14F-4D97-AF65-F5344CB8AC3E}">
        <p14:creationId xmlns:p14="http://schemas.microsoft.com/office/powerpoint/2010/main" val="424268721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Several quantification methods are available</a:t>
            </a:r>
          </a:p>
        </p:txBody>
      </p:sp>
      <p:sp>
        <p:nvSpPr>
          <p:cNvPr id="3" name="Content Placeholder 2"/>
          <p:cNvSpPr>
            <a:spLocks noGrp="1"/>
          </p:cNvSpPr>
          <p:nvPr>
            <p:ph idx="1"/>
          </p:nvPr>
        </p:nvSpPr>
        <p:spPr/>
        <p:txBody>
          <a:bodyPr/>
          <a:lstStyle/>
          <a:p>
            <a:pPr marL="227013" indent="-227013"/>
            <a:r>
              <a:rPr lang="en-US" sz="2400" dirty="0" smtClean="0"/>
              <a:t>Project </a:t>
            </a:r>
            <a:r>
              <a:rPr lang="en-US" sz="2400" dirty="0"/>
              <a:t>Based Model</a:t>
            </a:r>
          </a:p>
          <a:p>
            <a:pPr marL="514350" lvl="1" indent="-169863"/>
            <a:r>
              <a:rPr lang="en-US" sz="2000" dirty="0"/>
              <a:t>Requires a comparable undisrupted period</a:t>
            </a:r>
          </a:p>
          <a:p>
            <a:pPr marL="514350" lvl="1" indent="-169863"/>
            <a:r>
              <a:rPr lang="en-US" sz="2000" dirty="0"/>
              <a:t>Shipbuilding rarely exhibits a steady state</a:t>
            </a:r>
          </a:p>
          <a:p>
            <a:pPr marL="227013" indent="-227013"/>
            <a:r>
              <a:rPr lang="en-US" sz="2400" dirty="0"/>
              <a:t>Total Cost Accounting</a:t>
            </a:r>
          </a:p>
          <a:p>
            <a:pPr marL="514350" lvl="1" indent="-169863"/>
            <a:r>
              <a:rPr lang="en-US" sz="2000" dirty="0"/>
              <a:t>Modified total cost method attempts to isolate shipbuilder- and owner-responsible costs</a:t>
            </a:r>
          </a:p>
          <a:p>
            <a:pPr marL="514350" lvl="1" indent="-169863"/>
            <a:r>
              <a:rPr lang="en-US" sz="2000" dirty="0"/>
              <a:t>Top down methods fail to designate responsibility for unknowns</a:t>
            </a:r>
          </a:p>
          <a:p>
            <a:pPr marL="227013" indent="-227013"/>
            <a:r>
              <a:rPr lang="en-US" sz="2400" dirty="0"/>
              <a:t>Industry Standard Approach</a:t>
            </a:r>
          </a:p>
          <a:p>
            <a:pPr marL="514350" lvl="1" indent="-169863"/>
            <a:r>
              <a:rPr lang="en-US" sz="2000" dirty="0"/>
              <a:t>Allows a bottom up analysis</a:t>
            </a:r>
          </a:p>
          <a:p>
            <a:pPr marL="514350" lvl="1" indent="-169863"/>
            <a:r>
              <a:rPr lang="en-US" sz="2000" dirty="0"/>
              <a:t>Estimates missing facts by applying best practice </a:t>
            </a:r>
            <a:r>
              <a:rPr lang="en-US" sz="2000" dirty="0" smtClean="0"/>
              <a:t>standards</a:t>
            </a:r>
            <a:endParaRPr lang="en-US" sz="2000" dirty="0"/>
          </a:p>
        </p:txBody>
      </p:sp>
    </p:spTree>
    <p:extLst>
      <p:ext uri="{BB962C8B-B14F-4D97-AF65-F5344CB8AC3E}">
        <p14:creationId xmlns:p14="http://schemas.microsoft.com/office/powerpoint/2010/main" val="271909074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Cumulative disruption must be added to direct impacts</a:t>
            </a:r>
          </a:p>
        </p:txBody>
      </p:sp>
      <p:sp>
        <p:nvSpPr>
          <p:cNvPr id="3" name="Content Placeholder 2"/>
          <p:cNvSpPr>
            <a:spLocks noGrp="1"/>
          </p:cNvSpPr>
          <p:nvPr>
            <p:ph idx="1"/>
          </p:nvPr>
        </p:nvSpPr>
        <p:spPr/>
        <p:txBody>
          <a:bodyPr/>
          <a:lstStyle/>
          <a:p>
            <a:pPr>
              <a:spcBef>
                <a:spcPts val="1000"/>
              </a:spcBef>
            </a:pPr>
            <a:r>
              <a:rPr lang="en-US" dirty="0"/>
              <a:t>Cumulative impacts occur when multiple changes disrupt unchanged work in the same vicinity</a:t>
            </a:r>
          </a:p>
          <a:p>
            <a:pPr>
              <a:spcBef>
                <a:spcPts val="1000"/>
              </a:spcBef>
            </a:pPr>
            <a:r>
              <a:rPr lang="en-US" dirty="0"/>
              <a:t>The calculation is based on a percentage ratio of impacted hours (changed) to baseline hours (unchanged</a:t>
            </a:r>
            <a:r>
              <a:rPr lang="en-US" dirty="0" smtClean="0"/>
              <a:t>)</a:t>
            </a:r>
            <a:endParaRPr lang="en-US" dirty="0"/>
          </a:p>
        </p:txBody>
      </p:sp>
    </p:spTree>
    <p:extLst>
      <p:ext uri="{BB962C8B-B14F-4D97-AF65-F5344CB8AC3E}">
        <p14:creationId xmlns:p14="http://schemas.microsoft.com/office/powerpoint/2010/main" val="93957198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Having the Data</a:t>
            </a:r>
            <a:endParaRPr lang="en-US" dirty="0"/>
          </a:p>
        </p:txBody>
      </p:sp>
      <p:pic>
        <p:nvPicPr>
          <p:cNvPr id="3" name="Picture 2" descr="shutterstock_114302608.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89138" y="2206752"/>
            <a:ext cx="3654862" cy="2441448"/>
          </a:xfrm>
          <a:prstGeom prst="rect">
            <a:avLst/>
          </a:prstGeom>
          <a:ln>
            <a:noFill/>
          </a:ln>
          <a:effectLst>
            <a:softEdge rad="112500"/>
          </a:effectLst>
        </p:spPr>
      </p:pic>
    </p:spTree>
    <p:extLst>
      <p:ext uri="{BB962C8B-B14F-4D97-AF65-F5344CB8AC3E}">
        <p14:creationId xmlns:p14="http://schemas.microsoft.com/office/powerpoint/2010/main" val="251720117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data are needed?</a:t>
            </a:r>
          </a:p>
        </p:txBody>
      </p:sp>
      <p:sp>
        <p:nvSpPr>
          <p:cNvPr id="3" name="Content Placeholder 2"/>
          <p:cNvSpPr>
            <a:spLocks noGrp="1"/>
          </p:cNvSpPr>
          <p:nvPr>
            <p:ph idx="1"/>
          </p:nvPr>
        </p:nvSpPr>
        <p:spPr/>
        <p:txBody>
          <a:bodyPr/>
          <a:lstStyle/>
          <a:p>
            <a:pPr>
              <a:spcBef>
                <a:spcPts val="1000"/>
              </a:spcBef>
            </a:pPr>
            <a:r>
              <a:rPr lang="en-US" dirty="0"/>
              <a:t>Understanding the analyses required to assign and quantify the impacts enables the required data to be identified</a:t>
            </a:r>
          </a:p>
          <a:p>
            <a:pPr>
              <a:spcBef>
                <a:spcPts val="1000"/>
              </a:spcBef>
            </a:pPr>
            <a:r>
              <a:rPr lang="en-US" dirty="0"/>
              <a:t>The requirements are fairly consistent, regardless of the event being </a:t>
            </a:r>
            <a:r>
              <a:rPr lang="en-US" dirty="0" smtClean="0"/>
              <a:t>analyzed</a:t>
            </a:r>
            <a:endParaRPr lang="en-US" dirty="0"/>
          </a:p>
        </p:txBody>
      </p:sp>
    </p:spTree>
    <p:extLst>
      <p:ext uri="{BB962C8B-B14F-4D97-AF65-F5344CB8AC3E}">
        <p14:creationId xmlns:p14="http://schemas.microsoft.com/office/powerpoint/2010/main" val="72268891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Certain data are critical to delay and disruption analyses</a:t>
            </a:r>
          </a:p>
        </p:txBody>
      </p:sp>
      <p:graphicFrame>
        <p:nvGraphicFramePr>
          <p:cNvPr id="3" name="Table 2"/>
          <p:cNvGraphicFramePr>
            <a:graphicFrameLocks noGrp="1"/>
          </p:cNvGraphicFramePr>
          <p:nvPr>
            <p:extLst>
              <p:ext uri="{D42A27DB-BD31-4B8C-83A1-F6EECF244321}">
                <p14:modId xmlns:p14="http://schemas.microsoft.com/office/powerpoint/2010/main" val="1893573804"/>
              </p:ext>
            </p:extLst>
          </p:nvPr>
        </p:nvGraphicFramePr>
        <p:xfrm>
          <a:off x="381000" y="1646238"/>
          <a:ext cx="8382000" cy="3557016"/>
        </p:xfrm>
        <a:graphic>
          <a:graphicData uri="http://schemas.openxmlformats.org/drawingml/2006/table">
            <a:tbl>
              <a:tblPr firstRow="1" firstCol="1" bandRow="1">
                <a:tableStyleId>{00A15C55-8517-42AA-B614-E9B94910E393}</a:tableStyleId>
              </a:tblPr>
              <a:tblGrid>
                <a:gridCol w="1066800"/>
                <a:gridCol w="4648200"/>
                <a:gridCol w="1066800"/>
                <a:gridCol w="762000"/>
                <a:gridCol w="838200"/>
              </a:tblGrid>
              <a:tr h="328613">
                <a:tc>
                  <a:txBody>
                    <a:bodyPr/>
                    <a:lstStyle/>
                    <a:p>
                      <a:pPr marL="3175" marR="0" lvl="0" indent="-3175" algn="ctr" defTabSz="914400" rtl="0" eaLnBrk="1" fontAlgn="base" latinLnBrk="0" hangingPunct="1">
                        <a:lnSpc>
                          <a:spcPct val="115000"/>
                        </a:lnSpc>
                        <a:spcBef>
                          <a:spcPct val="0"/>
                        </a:spcBef>
                        <a:spcAft>
                          <a:spcPct val="0"/>
                        </a:spcAft>
                        <a:buClrTx/>
                        <a:buSzTx/>
                        <a:buFontTx/>
                        <a:buNone/>
                        <a:tabLst/>
                      </a:pPr>
                      <a:r>
                        <a:rPr kumimoji="0" lang="en-US" sz="1500" u="none" strike="noStrike" cap="none" normalizeH="0" baseline="0" dirty="0" smtClean="0">
                          <a:ln>
                            <a:noFill/>
                          </a:ln>
                          <a:effectLst/>
                        </a:rPr>
                        <a:t>Category</a:t>
                      </a:r>
                      <a:endParaRPr kumimoji="0" lang="en-US" sz="1500" b="1" i="0" u="none" strike="noStrike" cap="none" normalizeH="0" baseline="0" dirty="0" smtClean="0">
                        <a:ln>
                          <a:noFill/>
                        </a:ln>
                        <a:solidFill>
                          <a:srgbClr val="FFFFFF"/>
                        </a:solidFill>
                        <a:effectLst/>
                        <a:latin typeface="Calibri" pitchFamily="34" charset="0"/>
                        <a:ea typeface="Calibri" pitchFamily="34" charset="0"/>
                      </a:endParaRPr>
                    </a:p>
                  </a:txBody>
                  <a:tcPr marL="9144" marR="9144" marT="18288" marB="18288" anchor="ctr" horzOverflow="overflow"/>
                </a:tc>
                <a:tc>
                  <a:txBody>
                    <a:bodyPr/>
                    <a:lstStyle/>
                    <a:p>
                      <a:pPr marL="60325" marR="0" lvl="0" indent="0" algn="l" defTabSz="914400" rtl="0" eaLnBrk="1" fontAlgn="base" latinLnBrk="0" hangingPunct="1">
                        <a:lnSpc>
                          <a:spcPct val="115000"/>
                        </a:lnSpc>
                        <a:spcBef>
                          <a:spcPct val="0"/>
                        </a:spcBef>
                        <a:spcAft>
                          <a:spcPct val="0"/>
                        </a:spcAft>
                        <a:buClrTx/>
                        <a:buSzTx/>
                        <a:buFontTx/>
                        <a:buNone/>
                        <a:tabLst/>
                      </a:pPr>
                      <a:r>
                        <a:rPr kumimoji="0" lang="en-US" sz="1500" u="none" strike="noStrike" cap="none" normalizeH="0" baseline="0" dirty="0" smtClean="0">
                          <a:ln>
                            <a:noFill/>
                          </a:ln>
                          <a:effectLst/>
                        </a:rPr>
                        <a:t>Supporting Data</a:t>
                      </a:r>
                      <a:endParaRPr kumimoji="0" lang="en-US" sz="1500" b="1" i="0" u="none" strike="noStrike" cap="none" normalizeH="0" baseline="0" dirty="0" smtClean="0">
                        <a:ln>
                          <a:noFill/>
                        </a:ln>
                        <a:solidFill>
                          <a:srgbClr val="FFFFFF"/>
                        </a:solidFill>
                        <a:effectLst/>
                        <a:latin typeface="Calibri" pitchFamily="34" charset="0"/>
                        <a:ea typeface="Calibri" pitchFamily="34" charset="0"/>
                      </a:endParaRPr>
                    </a:p>
                  </a:txBody>
                  <a:tcPr marL="9144" marR="9144" marT="18288" marB="18288" anchor="ctr" horzOverflow="overflow"/>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500" u="none" strike="noStrike" cap="none" normalizeH="0" baseline="0" dirty="0" smtClean="0">
                          <a:ln>
                            <a:noFill/>
                          </a:ln>
                          <a:effectLst/>
                        </a:rPr>
                        <a:t>Disruption Critical</a:t>
                      </a:r>
                      <a:endParaRPr kumimoji="0" lang="en-US" sz="1500" b="1" i="0" u="none" strike="noStrike" cap="none" normalizeH="0" baseline="0" dirty="0" smtClean="0">
                        <a:ln>
                          <a:noFill/>
                        </a:ln>
                        <a:solidFill>
                          <a:srgbClr val="FFFFFF"/>
                        </a:solidFill>
                        <a:effectLst/>
                        <a:latin typeface="Calibri" pitchFamily="34" charset="0"/>
                        <a:ea typeface="Calibri" pitchFamily="34" charset="0"/>
                      </a:endParaRPr>
                    </a:p>
                  </a:txBody>
                  <a:tcPr marL="9144" marR="9144" marT="18288" marB="18288" anchor="ctr" horzOverflow="overflow"/>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500" u="none" strike="noStrike" cap="none" normalizeH="0" baseline="0" dirty="0" smtClean="0">
                          <a:ln>
                            <a:noFill/>
                          </a:ln>
                          <a:effectLst/>
                        </a:rPr>
                        <a:t>Delay Critical</a:t>
                      </a:r>
                      <a:endParaRPr kumimoji="0" lang="en-US" sz="1500" b="1" i="0" u="none" strike="noStrike" cap="none" normalizeH="0" baseline="0" dirty="0" smtClean="0">
                        <a:ln>
                          <a:noFill/>
                        </a:ln>
                        <a:solidFill>
                          <a:srgbClr val="FFFFFF"/>
                        </a:solidFill>
                        <a:effectLst/>
                        <a:latin typeface="Calibri" pitchFamily="34" charset="0"/>
                        <a:ea typeface="Calibri" pitchFamily="34" charset="0"/>
                      </a:endParaRPr>
                    </a:p>
                  </a:txBody>
                  <a:tcPr marL="9144" marR="9144" marT="18288" marB="18288" anchor="ctr" horzOverflow="overflow"/>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500" u="none" strike="noStrike" cap="none" normalizeH="0" baseline="0" dirty="0" smtClean="0">
                          <a:ln>
                            <a:noFill/>
                          </a:ln>
                          <a:effectLst/>
                        </a:rPr>
                        <a:t>Data Volume</a:t>
                      </a:r>
                      <a:endParaRPr kumimoji="0" lang="en-US" sz="1500" b="1" i="0" u="none" strike="noStrike" cap="none" normalizeH="0" baseline="0" dirty="0" smtClean="0">
                        <a:ln>
                          <a:noFill/>
                        </a:ln>
                        <a:solidFill>
                          <a:srgbClr val="FFFFFF"/>
                        </a:solidFill>
                        <a:effectLst/>
                        <a:latin typeface="Calibri" pitchFamily="34" charset="0"/>
                        <a:ea typeface="Calibri" pitchFamily="34" charset="0"/>
                      </a:endParaRPr>
                    </a:p>
                  </a:txBody>
                  <a:tcPr marL="9144" marR="9144" marT="18288" marB="18288" anchor="ctr" horzOverflow="overflow"/>
                </a:tc>
              </a:tr>
              <a:tr h="158750">
                <a:tc rowSpan="10">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500" u="none" strike="noStrike" cap="none" normalizeH="0" baseline="0" dirty="0" smtClean="0">
                          <a:ln>
                            <a:noFill/>
                          </a:ln>
                          <a:effectLst/>
                        </a:rPr>
                        <a:t>Schedule</a:t>
                      </a:r>
                      <a:endParaRPr kumimoji="0" lang="en-US" sz="1500" b="1" i="0" u="none" strike="noStrike" cap="none" normalizeH="0" baseline="0" dirty="0" smtClean="0">
                        <a:ln>
                          <a:noFill/>
                        </a:ln>
                        <a:solidFill>
                          <a:srgbClr val="FFFFFF"/>
                        </a:solidFill>
                        <a:effectLst/>
                        <a:latin typeface="Calibri" pitchFamily="34" charset="0"/>
                        <a:ea typeface="Calibri" pitchFamily="34" charset="0"/>
                      </a:endParaRPr>
                    </a:p>
                  </a:txBody>
                  <a:tcPr marL="9144" marR="9144" marT="18288" marB="18288" anchor="ctr" horzOverflow="overflow"/>
                </a:tc>
                <a:tc>
                  <a:txBody>
                    <a:bodyPr/>
                    <a:lstStyle/>
                    <a:p>
                      <a:pPr marL="0" marR="0" lvl="0" indent="101600" algn="l" defTabSz="914400" rtl="0" eaLnBrk="1" fontAlgn="base" latinLnBrk="0" hangingPunct="1">
                        <a:lnSpc>
                          <a:spcPct val="115000"/>
                        </a:lnSpc>
                        <a:spcBef>
                          <a:spcPct val="0"/>
                        </a:spcBef>
                        <a:spcAft>
                          <a:spcPct val="0"/>
                        </a:spcAft>
                        <a:buClrTx/>
                        <a:buSzTx/>
                        <a:buFontTx/>
                        <a:buNone/>
                        <a:tabLst/>
                      </a:pPr>
                      <a:r>
                        <a:rPr kumimoji="0" lang="en-US" sz="1500" u="none" strike="noStrike" cap="none" normalizeH="0" baseline="0" dirty="0" smtClean="0">
                          <a:ln>
                            <a:noFill/>
                          </a:ln>
                          <a:effectLst/>
                        </a:rPr>
                        <a:t>Key Event Schedules</a:t>
                      </a:r>
                      <a:endParaRPr kumimoji="0" lang="en-US" sz="1500" b="0" i="0" u="none" strike="noStrike" cap="none" normalizeH="0" baseline="0" dirty="0" smtClean="0">
                        <a:ln>
                          <a:noFill/>
                        </a:ln>
                        <a:solidFill>
                          <a:sysClr val="windowText" lastClr="000000"/>
                        </a:solidFill>
                        <a:effectLst/>
                        <a:latin typeface="Calibri" pitchFamily="34" charset="0"/>
                        <a:ea typeface="Calibri" pitchFamily="34" charset="0"/>
                      </a:endParaRPr>
                    </a:p>
                  </a:txBody>
                  <a:tcPr marL="9144" marR="9144" marT="18288" marB="18288" anchor="ctr" horzOverflow="overflow"/>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500" u="none" strike="noStrike" cap="none" normalizeH="0" baseline="0" dirty="0" smtClean="0">
                          <a:ln>
                            <a:noFill/>
                          </a:ln>
                          <a:effectLst/>
                        </a:rPr>
                        <a:t> </a:t>
                      </a:r>
                      <a:endParaRPr kumimoji="0" lang="en-US" sz="1500" b="0" i="0" u="none" strike="noStrike" cap="none" normalizeH="0" baseline="0" dirty="0" smtClean="0">
                        <a:ln>
                          <a:noFill/>
                        </a:ln>
                        <a:solidFill>
                          <a:sysClr val="windowText" lastClr="000000"/>
                        </a:solidFill>
                        <a:effectLst/>
                        <a:latin typeface="Calibri" pitchFamily="34" charset="0"/>
                        <a:ea typeface="Calibri" pitchFamily="34" charset="0"/>
                      </a:endParaRPr>
                    </a:p>
                  </a:txBody>
                  <a:tcPr marL="9144" marR="9144" marT="18288" marB="18288" anchor="ctr" horzOverflow="overflow"/>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500" u="none" strike="noStrike" cap="none" normalizeH="0" baseline="0" dirty="0" smtClean="0">
                          <a:ln>
                            <a:noFill/>
                          </a:ln>
                          <a:effectLst/>
                        </a:rPr>
                        <a:t>X</a:t>
                      </a:r>
                      <a:endParaRPr kumimoji="0" lang="en-US" sz="1500" b="0" i="0" u="none" strike="noStrike" cap="none" normalizeH="0" baseline="0" dirty="0" smtClean="0">
                        <a:ln>
                          <a:noFill/>
                        </a:ln>
                        <a:solidFill>
                          <a:sysClr val="windowText" lastClr="000000"/>
                        </a:solidFill>
                        <a:effectLst/>
                        <a:latin typeface="Calibri" pitchFamily="34" charset="0"/>
                        <a:ea typeface="Calibri" pitchFamily="34" charset="0"/>
                      </a:endParaRPr>
                    </a:p>
                  </a:txBody>
                  <a:tcPr marL="9144" marR="9144" marT="18288" marB="18288" anchor="ctr" horzOverflow="overflow"/>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500" u="none" strike="noStrike" cap="none" normalizeH="0" baseline="0" dirty="0" smtClean="0">
                          <a:ln>
                            <a:noFill/>
                          </a:ln>
                          <a:effectLst/>
                        </a:rPr>
                        <a:t>Low</a:t>
                      </a:r>
                      <a:endParaRPr kumimoji="0" lang="en-US" sz="1500" b="0" i="0" u="none" strike="noStrike" cap="none" normalizeH="0" baseline="0" dirty="0" smtClean="0">
                        <a:ln>
                          <a:noFill/>
                        </a:ln>
                        <a:solidFill>
                          <a:sysClr val="windowText" lastClr="000000"/>
                        </a:solidFill>
                        <a:effectLst/>
                        <a:latin typeface="Calibri" pitchFamily="34" charset="0"/>
                        <a:ea typeface="Calibri" pitchFamily="34" charset="0"/>
                      </a:endParaRPr>
                    </a:p>
                  </a:txBody>
                  <a:tcPr marL="9144" marR="9144" marT="18288" marB="18288" anchor="ctr" horzOverflow="overflow"/>
                </a:tc>
              </a:tr>
              <a:tr h="158750">
                <a:tc vMerge="1">
                  <a:txBody>
                    <a:bodyPr/>
                    <a:lstStyle/>
                    <a:p>
                      <a:endParaRPr lang="en-US"/>
                    </a:p>
                  </a:txBody>
                  <a:tcPr/>
                </a:tc>
                <a:tc>
                  <a:txBody>
                    <a:bodyPr/>
                    <a:lstStyle/>
                    <a:p>
                      <a:pPr marL="0" marR="0" lvl="0" indent="101600" algn="l" defTabSz="914400" rtl="0" eaLnBrk="1" fontAlgn="base" latinLnBrk="0" hangingPunct="1">
                        <a:lnSpc>
                          <a:spcPct val="115000"/>
                        </a:lnSpc>
                        <a:spcBef>
                          <a:spcPct val="0"/>
                        </a:spcBef>
                        <a:spcAft>
                          <a:spcPct val="0"/>
                        </a:spcAft>
                        <a:buClrTx/>
                        <a:buSzTx/>
                        <a:buFontTx/>
                        <a:buNone/>
                        <a:tabLst/>
                      </a:pPr>
                      <a:r>
                        <a:rPr kumimoji="0" lang="en-US" sz="1500" u="none" strike="noStrike" cap="none" normalizeH="0" baseline="0" dirty="0" smtClean="0">
                          <a:ln>
                            <a:noFill/>
                          </a:ln>
                          <a:effectLst/>
                        </a:rPr>
                        <a:t>Critical Path Schedules</a:t>
                      </a:r>
                      <a:endParaRPr kumimoji="0" lang="en-US" sz="1500" b="0" i="0" u="none" strike="noStrike" cap="none" normalizeH="0" baseline="0" dirty="0" smtClean="0">
                        <a:ln>
                          <a:noFill/>
                        </a:ln>
                        <a:solidFill>
                          <a:sysClr val="windowText" lastClr="000000"/>
                        </a:solidFill>
                        <a:effectLst/>
                        <a:latin typeface="Calibri" pitchFamily="34" charset="0"/>
                        <a:ea typeface="Calibri" pitchFamily="34" charset="0"/>
                      </a:endParaRPr>
                    </a:p>
                  </a:txBody>
                  <a:tcPr marL="9144" marR="9144" marT="18288" marB="18288" anchor="ctr" horzOverflow="overflow"/>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500" u="none" strike="noStrike" cap="none" normalizeH="0" baseline="0" dirty="0" smtClean="0">
                          <a:ln>
                            <a:noFill/>
                          </a:ln>
                          <a:effectLst/>
                        </a:rPr>
                        <a:t> </a:t>
                      </a:r>
                      <a:endParaRPr kumimoji="0" lang="en-US" sz="1500" b="0" i="0" u="none" strike="noStrike" cap="none" normalizeH="0" baseline="0" dirty="0" smtClean="0">
                        <a:ln>
                          <a:noFill/>
                        </a:ln>
                        <a:solidFill>
                          <a:sysClr val="windowText" lastClr="000000"/>
                        </a:solidFill>
                        <a:effectLst/>
                        <a:latin typeface="Calibri" pitchFamily="34" charset="0"/>
                        <a:ea typeface="Calibri" pitchFamily="34" charset="0"/>
                      </a:endParaRPr>
                    </a:p>
                  </a:txBody>
                  <a:tcPr marL="9144" marR="9144" marT="18288" marB="18288" anchor="ctr" horzOverflow="overflow"/>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500" u="none" strike="noStrike" cap="none" normalizeH="0" baseline="0" dirty="0" smtClean="0">
                          <a:ln>
                            <a:noFill/>
                          </a:ln>
                          <a:effectLst/>
                        </a:rPr>
                        <a:t>X</a:t>
                      </a:r>
                      <a:endParaRPr kumimoji="0" lang="en-US" sz="1500" b="0" i="0" u="none" strike="noStrike" cap="none" normalizeH="0" baseline="0" dirty="0" smtClean="0">
                        <a:ln>
                          <a:noFill/>
                        </a:ln>
                        <a:solidFill>
                          <a:sysClr val="windowText" lastClr="000000"/>
                        </a:solidFill>
                        <a:effectLst/>
                        <a:latin typeface="Calibri" pitchFamily="34" charset="0"/>
                        <a:ea typeface="Calibri" pitchFamily="34" charset="0"/>
                      </a:endParaRPr>
                    </a:p>
                  </a:txBody>
                  <a:tcPr marL="9144" marR="9144" marT="18288" marB="18288" anchor="ctr" horzOverflow="overflow"/>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500" u="none" strike="noStrike" cap="none" normalizeH="0" baseline="0" dirty="0" smtClean="0">
                          <a:ln>
                            <a:noFill/>
                          </a:ln>
                          <a:effectLst/>
                        </a:rPr>
                        <a:t>Low</a:t>
                      </a:r>
                      <a:endParaRPr kumimoji="0" lang="en-US" sz="1500" b="0" i="0" u="none" strike="noStrike" cap="none" normalizeH="0" baseline="0" dirty="0" smtClean="0">
                        <a:ln>
                          <a:noFill/>
                        </a:ln>
                        <a:solidFill>
                          <a:sysClr val="windowText" lastClr="000000"/>
                        </a:solidFill>
                        <a:effectLst/>
                        <a:latin typeface="Calibri" pitchFamily="34" charset="0"/>
                        <a:ea typeface="Calibri" pitchFamily="34" charset="0"/>
                      </a:endParaRPr>
                    </a:p>
                  </a:txBody>
                  <a:tcPr marL="9144" marR="9144" marT="18288" marB="18288" anchor="ctr" horzOverflow="overflow"/>
                </a:tc>
              </a:tr>
              <a:tr h="158750">
                <a:tc vMerge="1">
                  <a:txBody>
                    <a:bodyPr/>
                    <a:lstStyle/>
                    <a:p>
                      <a:endParaRPr lang="en-US"/>
                    </a:p>
                  </a:txBody>
                  <a:tcPr/>
                </a:tc>
                <a:tc>
                  <a:txBody>
                    <a:bodyPr/>
                    <a:lstStyle/>
                    <a:p>
                      <a:pPr marL="0" marR="0" lvl="0" indent="101600" algn="l" defTabSz="914400" rtl="0" eaLnBrk="1" fontAlgn="base" latinLnBrk="0" hangingPunct="1">
                        <a:lnSpc>
                          <a:spcPct val="115000"/>
                        </a:lnSpc>
                        <a:spcBef>
                          <a:spcPct val="0"/>
                        </a:spcBef>
                        <a:spcAft>
                          <a:spcPct val="0"/>
                        </a:spcAft>
                        <a:buClrTx/>
                        <a:buSzTx/>
                        <a:buFontTx/>
                        <a:buNone/>
                        <a:tabLst/>
                      </a:pPr>
                      <a:r>
                        <a:rPr kumimoji="0" lang="en-US" sz="1500" u="none" strike="noStrike" cap="none" normalizeH="0" baseline="0" dirty="0" smtClean="0">
                          <a:ln>
                            <a:noFill/>
                          </a:ln>
                          <a:effectLst/>
                        </a:rPr>
                        <a:t>Planned Durations and Sequencing</a:t>
                      </a:r>
                      <a:endParaRPr kumimoji="0" lang="en-US" sz="1500" b="0" i="0" u="none" strike="noStrike" cap="none" normalizeH="0" baseline="0" dirty="0" smtClean="0">
                        <a:ln>
                          <a:noFill/>
                        </a:ln>
                        <a:solidFill>
                          <a:sysClr val="windowText" lastClr="000000"/>
                        </a:solidFill>
                        <a:effectLst/>
                        <a:latin typeface="Calibri" pitchFamily="34" charset="0"/>
                        <a:ea typeface="Calibri" pitchFamily="34" charset="0"/>
                      </a:endParaRPr>
                    </a:p>
                  </a:txBody>
                  <a:tcPr marL="9144" marR="9144" marT="18288" marB="18288" anchor="ctr" horzOverflow="overflow"/>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500" u="none" strike="noStrike" cap="none" normalizeH="0" baseline="0" dirty="0" smtClean="0">
                          <a:ln>
                            <a:noFill/>
                          </a:ln>
                          <a:effectLst/>
                        </a:rPr>
                        <a:t> </a:t>
                      </a:r>
                      <a:endParaRPr kumimoji="0" lang="en-US" sz="1500" b="0" i="0" u="none" strike="noStrike" cap="none" normalizeH="0" baseline="0" dirty="0" smtClean="0">
                        <a:ln>
                          <a:noFill/>
                        </a:ln>
                        <a:solidFill>
                          <a:sysClr val="windowText" lastClr="000000"/>
                        </a:solidFill>
                        <a:effectLst/>
                        <a:latin typeface="Calibri" pitchFamily="34" charset="0"/>
                        <a:ea typeface="Calibri" pitchFamily="34" charset="0"/>
                      </a:endParaRPr>
                    </a:p>
                  </a:txBody>
                  <a:tcPr marL="9144" marR="9144" marT="18288" marB="18288" anchor="ctr" horzOverflow="overflow"/>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500" u="none" strike="noStrike" cap="none" normalizeH="0" baseline="0" dirty="0" smtClean="0">
                          <a:ln>
                            <a:noFill/>
                          </a:ln>
                          <a:effectLst/>
                        </a:rPr>
                        <a:t>X</a:t>
                      </a:r>
                      <a:endParaRPr kumimoji="0" lang="en-US" sz="1500" b="0" i="0" u="none" strike="noStrike" cap="none" normalizeH="0" baseline="0" dirty="0" smtClean="0">
                        <a:ln>
                          <a:noFill/>
                        </a:ln>
                        <a:solidFill>
                          <a:sysClr val="windowText" lastClr="000000"/>
                        </a:solidFill>
                        <a:effectLst/>
                        <a:latin typeface="Calibri" pitchFamily="34" charset="0"/>
                        <a:ea typeface="Calibri" pitchFamily="34" charset="0"/>
                      </a:endParaRPr>
                    </a:p>
                  </a:txBody>
                  <a:tcPr marL="9144" marR="9144" marT="18288" marB="18288" anchor="ctr" horzOverflow="overflow"/>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500" u="none" strike="noStrike" cap="none" normalizeH="0" baseline="0" dirty="0" smtClean="0">
                          <a:ln>
                            <a:noFill/>
                          </a:ln>
                          <a:effectLst/>
                        </a:rPr>
                        <a:t>Low</a:t>
                      </a:r>
                      <a:endParaRPr kumimoji="0" lang="en-US" sz="1500" b="0" i="0" u="none" strike="noStrike" cap="none" normalizeH="0" baseline="0" dirty="0" smtClean="0">
                        <a:ln>
                          <a:noFill/>
                        </a:ln>
                        <a:solidFill>
                          <a:sysClr val="windowText" lastClr="000000"/>
                        </a:solidFill>
                        <a:effectLst/>
                        <a:latin typeface="Calibri" pitchFamily="34" charset="0"/>
                        <a:ea typeface="Calibri" pitchFamily="34" charset="0"/>
                      </a:endParaRPr>
                    </a:p>
                  </a:txBody>
                  <a:tcPr marL="9144" marR="9144" marT="18288" marB="18288" anchor="ctr" horzOverflow="overflow"/>
                </a:tc>
              </a:tr>
              <a:tr h="158750">
                <a:tc vMerge="1">
                  <a:txBody>
                    <a:bodyPr/>
                    <a:lstStyle/>
                    <a:p>
                      <a:endParaRPr lang="en-US"/>
                    </a:p>
                  </a:txBody>
                  <a:tcPr/>
                </a:tc>
                <a:tc>
                  <a:txBody>
                    <a:bodyPr/>
                    <a:lstStyle/>
                    <a:p>
                      <a:pPr marL="0" marR="0" lvl="0" indent="101600" algn="l" defTabSz="914400" rtl="0" eaLnBrk="1" fontAlgn="base" latinLnBrk="0" hangingPunct="1">
                        <a:lnSpc>
                          <a:spcPct val="115000"/>
                        </a:lnSpc>
                        <a:spcBef>
                          <a:spcPct val="0"/>
                        </a:spcBef>
                        <a:spcAft>
                          <a:spcPct val="0"/>
                        </a:spcAft>
                        <a:buClrTx/>
                        <a:buSzTx/>
                        <a:buFontTx/>
                        <a:buNone/>
                        <a:tabLst/>
                      </a:pPr>
                      <a:r>
                        <a:rPr kumimoji="0" lang="en-US" sz="1500" u="none" strike="noStrike" cap="none" normalizeH="0" baseline="0" dirty="0" smtClean="0">
                          <a:ln>
                            <a:noFill/>
                          </a:ln>
                          <a:effectLst/>
                        </a:rPr>
                        <a:t>Master Schedule and Changes</a:t>
                      </a:r>
                      <a:endParaRPr kumimoji="0" lang="en-US" sz="1500" b="0" i="0" u="none" strike="noStrike" cap="none" normalizeH="0" baseline="0" dirty="0" smtClean="0">
                        <a:ln>
                          <a:noFill/>
                        </a:ln>
                        <a:solidFill>
                          <a:sysClr val="windowText" lastClr="000000"/>
                        </a:solidFill>
                        <a:effectLst/>
                        <a:latin typeface="Calibri" pitchFamily="34" charset="0"/>
                        <a:ea typeface="Calibri" pitchFamily="34" charset="0"/>
                      </a:endParaRPr>
                    </a:p>
                  </a:txBody>
                  <a:tcPr marL="9144" marR="9144" marT="18288" marB="18288" anchor="ctr" horzOverflow="overflow"/>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500" u="none" strike="noStrike" cap="none" normalizeH="0" baseline="0" dirty="0" smtClean="0">
                          <a:ln>
                            <a:noFill/>
                          </a:ln>
                          <a:effectLst/>
                        </a:rPr>
                        <a:t> </a:t>
                      </a:r>
                      <a:endParaRPr kumimoji="0" lang="en-US" sz="1500" b="0" i="0" u="none" strike="noStrike" cap="none" normalizeH="0" baseline="0" dirty="0" smtClean="0">
                        <a:ln>
                          <a:noFill/>
                        </a:ln>
                        <a:solidFill>
                          <a:sysClr val="windowText" lastClr="000000"/>
                        </a:solidFill>
                        <a:effectLst/>
                        <a:latin typeface="Calibri" pitchFamily="34" charset="0"/>
                        <a:ea typeface="Calibri" pitchFamily="34" charset="0"/>
                      </a:endParaRPr>
                    </a:p>
                  </a:txBody>
                  <a:tcPr marL="9144" marR="9144" marT="18288" marB="18288" anchor="ctr" horzOverflow="overflow"/>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500" u="none" strike="noStrike" cap="none" normalizeH="0" baseline="0" dirty="0" smtClean="0">
                          <a:ln>
                            <a:noFill/>
                          </a:ln>
                          <a:effectLst/>
                        </a:rPr>
                        <a:t>X</a:t>
                      </a:r>
                      <a:endParaRPr kumimoji="0" lang="en-US" sz="1500" b="0" i="0" u="none" strike="noStrike" cap="none" normalizeH="0" baseline="0" dirty="0" smtClean="0">
                        <a:ln>
                          <a:noFill/>
                        </a:ln>
                        <a:solidFill>
                          <a:sysClr val="windowText" lastClr="000000"/>
                        </a:solidFill>
                        <a:effectLst/>
                        <a:latin typeface="Calibri" pitchFamily="34" charset="0"/>
                        <a:ea typeface="Calibri" pitchFamily="34" charset="0"/>
                      </a:endParaRPr>
                    </a:p>
                  </a:txBody>
                  <a:tcPr marL="9144" marR="9144" marT="18288" marB="18288" anchor="ctr" horzOverflow="overflow"/>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500" u="none" strike="noStrike" cap="none" normalizeH="0" baseline="0" dirty="0" smtClean="0">
                          <a:ln>
                            <a:noFill/>
                          </a:ln>
                          <a:effectLst/>
                        </a:rPr>
                        <a:t>High</a:t>
                      </a:r>
                      <a:endParaRPr kumimoji="0" lang="en-US" sz="1500" b="0" i="0" u="none" strike="noStrike" cap="none" normalizeH="0" baseline="0" dirty="0" smtClean="0">
                        <a:ln>
                          <a:noFill/>
                        </a:ln>
                        <a:solidFill>
                          <a:sysClr val="windowText" lastClr="000000"/>
                        </a:solidFill>
                        <a:effectLst/>
                        <a:latin typeface="Calibri" pitchFamily="34" charset="0"/>
                        <a:ea typeface="Calibri" pitchFamily="34" charset="0"/>
                      </a:endParaRPr>
                    </a:p>
                  </a:txBody>
                  <a:tcPr marL="9144" marR="9144" marT="18288" marB="18288" anchor="ctr" horzOverflow="overflow"/>
                </a:tc>
              </a:tr>
              <a:tr h="158750">
                <a:tc vMerge="1">
                  <a:txBody>
                    <a:bodyPr/>
                    <a:lstStyle/>
                    <a:p>
                      <a:endParaRPr lang="en-US"/>
                    </a:p>
                  </a:txBody>
                  <a:tcPr/>
                </a:tc>
                <a:tc>
                  <a:txBody>
                    <a:bodyPr/>
                    <a:lstStyle/>
                    <a:p>
                      <a:pPr marL="0" marR="0" lvl="0" indent="101600" algn="l" defTabSz="914400" rtl="0" eaLnBrk="1" fontAlgn="base" latinLnBrk="0" hangingPunct="1">
                        <a:lnSpc>
                          <a:spcPct val="115000"/>
                        </a:lnSpc>
                        <a:spcBef>
                          <a:spcPct val="0"/>
                        </a:spcBef>
                        <a:spcAft>
                          <a:spcPct val="0"/>
                        </a:spcAft>
                        <a:buClrTx/>
                        <a:buSzTx/>
                        <a:buFontTx/>
                        <a:buNone/>
                        <a:tabLst/>
                      </a:pPr>
                      <a:r>
                        <a:rPr kumimoji="0" lang="en-US" sz="1500" u="none" strike="noStrike" cap="none" normalizeH="0" baseline="0" dirty="0" smtClean="0">
                          <a:ln>
                            <a:noFill/>
                          </a:ln>
                          <a:effectLst/>
                        </a:rPr>
                        <a:t>Pre-Erection and Erection Schedules</a:t>
                      </a:r>
                      <a:endParaRPr kumimoji="0" lang="en-US" sz="1500" b="0" i="0" u="none" strike="noStrike" cap="none" normalizeH="0" baseline="0" dirty="0" smtClean="0">
                        <a:ln>
                          <a:noFill/>
                        </a:ln>
                        <a:solidFill>
                          <a:sysClr val="windowText" lastClr="000000"/>
                        </a:solidFill>
                        <a:effectLst/>
                        <a:latin typeface="Calibri" pitchFamily="34" charset="0"/>
                        <a:ea typeface="Calibri" pitchFamily="34" charset="0"/>
                      </a:endParaRPr>
                    </a:p>
                  </a:txBody>
                  <a:tcPr marL="9144" marR="9144" marT="18288" marB="18288" anchor="ctr" horzOverflow="overflow"/>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500" u="none" strike="noStrike" cap="none" normalizeH="0" baseline="0" dirty="0" smtClean="0">
                          <a:ln>
                            <a:noFill/>
                          </a:ln>
                          <a:effectLst/>
                        </a:rPr>
                        <a:t> </a:t>
                      </a:r>
                      <a:endParaRPr kumimoji="0" lang="en-US" sz="1500" b="0" i="0" u="none" strike="noStrike" cap="none" normalizeH="0" baseline="0" dirty="0" smtClean="0">
                        <a:ln>
                          <a:noFill/>
                        </a:ln>
                        <a:solidFill>
                          <a:sysClr val="windowText" lastClr="000000"/>
                        </a:solidFill>
                        <a:effectLst/>
                        <a:latin typeface="Calibri" pitchFamily="34" charset="0"/>
                        <a:ea typeface="Calibri" pitchFamily="34" charset="0"/>
                      </a:endParaRPr>
                    </a:p>
                  </a:txBody>
                  <a:tcPr marL="9144" marR="9144" marT="18288" marB="18288" anchor="ctr" horzOverflow="overflow"/>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500" u="none" strike="noStrike" cap="none" normalizeH="0" baseline="0" dirty="0" smtClean="0">
                          <a:ln>
                            <a:noFill/>
                          </a:ln>
                          <a:effectLst/>
                        </a:rPr>
                        <a:t>X</a:t>
                      </a:r>
                      <a:endParaRPr kumimoji="0" lang="en-US" sz="1500" b="0" i="0" u="none" strike="noStrike" cap="none" normalizeH="0" baseline="0" dirty="0" smtClean="0">
                        <a:ln>
                          <a:noFill/>
                        </a:ln>
                        <a:solidFill>
                          <a:sysClr val="windowText" lastClr="000000"/>
                        </a:solidFill>
                        <a:effectLst/>
                        <a:latin typeface="Calibri" pitchFamily="34" charset="0"/>
                        <a:ea typeface="Calibri" pitchFamily="34" charset="0"/>
                      </a:endParaRPr>
                    </a:p>
                  </a:txBody>
                  <a:tcPr marL="9144" marR="9144" marT="18288" marB="18288" anchor="ctr" horzOverflow="overflow"/>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500" u="none" strike="noStrike" cap="none" normalizeH="0" baseline="0" dirty="0" smtClean="0">
                          <a:ln>
                            <a:noFill/>
                          </a:ln>
                          <a:effectLst/>
                        </a:rPr>
                        <a:t>High</a:t>
                      </a:r>
                      <a:endParaRPr kumimoji="0" lang="en-US" sz="1500" b="0" i="0" u="none" strike="noStrike" cap="none" normalizeH="0" baseline="0" dirty="0" smtClean="0">
                        <a:ln>
                          <a:noFill/>
                        </a:ln>
                        <a:solidFill>
                          <a:sysClr val="windowText" lastClr="000000"/>
                        </a:solidFill>
                        <a:effectLst/>
                        <a:latin typeface="Calibri" pitchFamily="34" charset="0"/>
                        <a:ea typeface="Calibri" pitchFamily="34" charset="0"/>
                      </a:endParaRPr>
                    </a:p>
                  </a:txBody>
                  <a:tcPr marL="9144" marR="9144" marT="18288" marB="18288" anchor="ctr" horzOverflow="overflow"/>
                </a:tc>
              </a:tr>
              <a:tr h="158750">
                <a:tc vMerge="1">
                  <a:txBody>
                    <a:bodyPr/>
                    <a:lstStyle/>
                    <a:p>
                      <a:endParaRPr lang="en-US"/>
                    </a:p>
                  </a:txBody>
                  <a:tcPr/>
                </a:tc>
                <a:tc>
                  <a:txBody>
                    <a:bodyPr/>
                    <a:lstStyle/>
                    <a:p>
                      <a:pPr marL="0" marR="0" lvl="0" indent="101600" algn="l" defTabSz="914400" rtl="0" eaLnBrk="1" fontAlgn="base" latinLnBrk="0" hangingPunct="1">
                        <a:lnSpc>
                          <a:spcPct val="115000"/>
                        </a:lnSpc>
                        <a:spcBef>
                          <a:spcPct val="0"/>
                        </a:spcBef>
                        <a:spcAft>
                          <a:spcPct val="0"/>
                        </a:spcAft>
                        <a:buClrTx/>
                        <a:buSzTx/>
                        <a:buFontTx/>
                        <a:buNone/>
                        <a:tabLst/>
                      </a:pPr>
                      <a:r>
                        <a:rPr kumimoji="0" lang="en-US" sz="1500" u="none" strike="noStrike" cap="none" normalizeH="0" baseline="0" dirty="0" smtClean="0">
                          <a:ln>
                            <a:noFill/>
                          </a:ln>
                          <a:effectLst/>
                        </a:rPr>
                        <a:t>Material In-Yard Schedules</a:t>
                      </a:r>
                      <a:endParaRPr kumimoji="0" lang="en-US" sz="1500" b="0" i="0" u="none" strike="noStrike" cap="none" normalizeH="0" baseline="0" dirty="0" smtClean="0">
                        <a:ln>
                          <a:noFill/>
                        </a:ln>
                        <a:solidFill>
                          <a:sysClr val="windowText" lastClr="000000"/>
                        </a:solidFill>
                        <a:effectLst/>
                        <a:latin typeface="Calibri" pitchFamily="34" charset="0"/>
                        <a:ea typeface="Calibri" pitchFamily="34" charset="0"/>
                      </a:endParaRPr>
                    </a:p>
                  </a:txBody>
                  <a:tcPr marL="9144" marR="9144" marT="18288" marB="18288" anchor="ctr" horzOverflow="overflow"/>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500" u="none" strike="noStrike" cap="none" normalizeH="0" baseline="0" dirty="0" smtClean="0">
                          <a:ln>
                            <a:noFill/>
                          </a:ln>
                          <a:effectLst/>
                        </a:rPr>
                        <a:t> </a:t>
                      </a:r>
                      <a:endParaRPr kumimoji="0" lang="en-US" sz="1500" b="0" i="0" u="none" strike="noStrike" cap="none" normalizeH="0" baseline="0" dirty="0" smtClean="0">
                        <a:ln>
                          <a:noFill/>
                        </a:ln>
                        <a:solidFill>
                          <a:sysClr val="windowText" lastClr="000000"/>
                        </a:solidFill>
                        <a:effectLst/>
                        <a:latin typeface="Calibri" pitchFamily="34" charset="0"/>
                        <a:ea typeface="Calibri" pitchFamily="34" charset="0"/>
                      </a:endParaRPr>
                    </a:p>
                  </a:txBody>
                  <a:tcPr marL="9144" marR="9144" marT="18288" marB="18288" anchor="ctr" horzOverflow="overflow"/>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500" u="none" strike="noStrike" cap="none" normalizeH="0" baseline="0" dirty="0" smtClean="0">
                          <a:ln>
                            <a:noFill/>
                          </a:ln>
                          <a:effectLst/>
                        </a:rPr>
                        <a:t> </a:t>
                      </a:r>
                      <a:endParaRPr kumimoji="0" lang="en-US" sz="1500" b="0" i="0" u="none" strike="noStrike" cap="none" normalizeH="0" baseline="0" dirty="0" smtClean="0">
                        <a:ln>
                          <a:noFill/>
                        </a:ln>
                        <a:solidFill>
                          <a:sysClr val="windowText" lastClr="000000"/>
                        </a:solidFill>
                        <a:effectLst/>
                        <a:latin typeface="Calibri" pitchFamily="34" charset="0"/>
                        <a:ea typeface="Calibri" pitchFamily="34" charset="0"/>
                      </a:endParaRPr>
                    </a:p>
                  </a:txBody>
                  <a:tcPr marL="9144" marR="9144" marT="18288" marB="18288" anchor="ctr" horzOverflow="overflow"/>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500" u="none" strike="noStrike" cap="none" normalizeH="0" baseline="0" dirty="0" smtClean="0">
                          <a:ln>
                            <a:noFill/>
                          </a:ln>
                          <a:effectLst/>
                        </a:rPr>
                        <a:t>High</a:t>
                      </a:r>
                      <a:endParaRPr kumimoji="0" lang="en-US" sz="1500" b="0" i="0" u="none" strike="noStrike" cap="none" normalizeH="0" baseline="0" dirty="0" smtClean="0">
                        <a:ln>
                          <a:noFill/>
                        </a:ln>
                        <a:solidFill>
                          <a:sysClr val="windowText" lastClr="000000"/>
                        </a:solidFill>
                        <a:effectLst/>
                        <a:latin typeface="Calibri" pitchFamily="34" charset="0"/>
                        <a:ea typeface="Calibri" pitchFamily="34" charset="0"/>
                      </a:endParaRPr>
                    </a:p>
                  </a:txBody>
                  <a:tcPr marL="9144" marR="9144" marT="18288" marB="18288" anchor="ctr" horzOverflow="overflow"/>
                </a:tc>
              </a:tr>
              <a:tr h="158750">
                <a:tc vMerge="1">
                  <a:txBody>
                    <a:bodyPr/>
                    <a:lstStyle/>
                    <a:p>
                      <a:endParaRPr lang="en-US"/>
                    </a:p>
                  </a:txBody>
                  <a:tcPr/>
                </a:tc>
                <a:tc>
                  <a:txBody>
                    <a:bodyPr/>
                    <a:lstStyle/>
                    <a:p>
                      <a:pPr marL="0" marR="0" lvl="0" indent="101600" algn="l" defTabSz="914400" rtl="0" eaLnBrk="1" fontAlgn="base" latinLnBrk="0" hangingPunct="1">
                        <a:lnSpc>
                          <a:spcPct val="115000"/>
                        </a:lnSpc>
                        <a:spcBef>
                          <a:spcPct val="0"/>
                        </a:spcBef>
                        <a:spcAft>
                          <a:spcPct val="0"/>
                        </a:spcAft>
                        <a:buClrTx/>
                        <a:buSzTx/>
                        <a:buFontTx/>
                        <a:buNone/>
                        <a:tabLst/>
                      </a:pPr>
                      <a:r>
                        <a:rPr kumimoji="0" lang="en-US" sz="1500" u="none" strike="noStrike" cap="none" normalizeH="0" baseline="0" dirty="0" smtClean="0">
                          <a:ln>
                            <a:noFill/>
                          </a:ln>
                          <a:effectLst/>
                        </a:rPr>
                        <a:t>Contract Modifications and Advances/Delays</a:t>
                      </a:r>
                      <a:endParaRPr kumimoji="0" lang="en-US" sz="1500" b="0" i="0" u="none" strike="noStrike" cap="none" normalizeH="0" baseline="0" dirty="0" smtClean="0">
                        <a:ln>
                          <a:noFill/>
                        </a:ln>
                        <a:solidFill>
                          <a:sysClr val="windowText" lastClr="000000"/>
                        </a:solidFill>
                        <a:effectLst/>
                        <a:latin typeface="Calibri" pitchFamily="34" charset="0"/>
                        <a:ea typeface="Calibri" pitchFamily="34" charset="0"/>
                      </a:endParaRPr>
                    </a:p>
                  </a:txBody>
                  <a:tcPr marL="9144" marR="9144" marT="18288" marB="18288" anchor="ctr" horzOverflow="overflow"/>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500" u="none" strike="noStrike" cap="none" normalizeH="0" baseline="0" dirty="0" smtClean="0">
                          <a:ln>
                            <a:noFill/>
                          </a:ln>
                          <a:effectLst/>
                        </a:rPr>
                        <a:t> </a:t>
                      </a:r>
                      <a:endParaRPr kumimoji="0" lang="en-US" sz="1500" b="0" i="0" u="none" strike="noStrike" cap="none" normalizeH="0" baseline="0" dirty="0" smtClean="0">
                        <a:ln>
                          <a:noFill/>
                        </a:ln>
                        <a:solidFill>
                          <a:sysClr val="windowText" lastClr="000000"/>
                        </a:solidFill>
                        <a:effectLst/>
                        <a:latin typeface="Calibri" pitchFamily="34" charset="0"/>
                        <a:ea typeface="Calibri" pitchFamily="34" charset="0"/>
                      </a:endParaRPr>
                    </a:p>
                  </a:txBody>
                  <a:tcPr marL="9144" marR="9144" marT="18288" marB="18288" anchor="ctr" horzOverflow="overflow"/>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500" u="none" strike="noStrike" cap="none" normalizeH="0" baseline="0" dirty="0" smtClean="0">
                          <a:ln>
                            <a:noFill/>
                          </a:ln>
                          <a:effectLst/>
                        </a:rPr>
                        <a:t> </a:t>
                      </a:r>
                      <a:endParaRPr kumimoji="0" lang="en-US" sz="1500" b="0" i="0" u="none" strike="noStrike" cap="none" normalizeH="0" baseline="0" dirty="0" smtClean="0">
                        <a:ln>
                          <a:noFill/>
                        </a:ln>
                        <a:solidFill>
                          <a:sysClr val="windowText" lastClr="000000"/>
                        </a:solidFill>
                        <a:effectLst/>
                        <a:latin typeface="Calibri" pitchFamily="34" charset="0"/>
                        <a:ea typeface="Calibri" pitchFamily="34" charset="0"/>
                      </a:endParaRPr>
                    </a:p>
                  </a:txBody>
                  <a:tcPr marL="9144" marR="9144" marT="18288" marB="18288" anchor="ctr" horzOverflow="overflow"/>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500" u="none" strike="noStrike" cap="none" normalizeH="0" baseline="0" dirty="0" smtClean="0">
                          <a:ln>
                            <a:noFill/>
                          </a:ln>
                          <a:effectLst/>
                        </a:rPr>
                        <a:t>Medium</a:t>
                      </a:r>
                      <a:endParaRPr kumimoji="0" lang="en-US" sz="1500" b="0" i="0" u="none" strike="noStrike" cap="none" normalizeH="0" baseline="0" dirty="0" smtClean="0">
                        <a:ln>
                          <a:noFill/>
                        </a:ln>
                        <a:solidFill>
                          <a:sysClr val="windowText" lastClr="000000"/>
                        </a:solidFill>
                        <a:effectLst/>
                        <a:latin typeface="Calibri" pitchFamily="34" charset="0"/>
                        <a:ea typeface="Calibri" pitchFamily="34" charset="0"/>
                      </a:endParaRPr>
                    </a:p>
                  </a:txBody>
                  <a:tcPr marL="9144" marR="9144" marT="18288" marB="18288" anchor="ctr" horzOverflow="overflow"/>
                </a:tc>
              </a:tr>
              <a:tr h="158750">
                <a:tc vMerge="1">
                  <a:txBody>
                    <a:bodyPr/>
                    <a:lstStyle/>
                    <a:p>
                      <a:endParaRPr lang="en-US"/>
                    </a:p>
                  </a:txBody>
                  <a:tcPr/>
                </a:tc>
                <a:tc>
                  <a:txBody>
                    <a:bodyPr/>
                    <a:lstStyle/>
                    <a:p>
                      <a:pPr marL="0" marR="0" lvl="0" indent="101600" algn="l" defTabSz="914400" rtl="0" eaLnBrk="1" fontAlgn="base" latinLnBrk="0" hangingPunct="1">
                        <a:lnSpc>
                          <a:spcPct val="115000"/>
                        </a:lnSpc>
                        <a:spcBef>
                          <a:spcPct val="0"/>
                        </a:spcBef>
                        <a:spcAft>
                          <a:spcPct val="0"/>
                        </a:spcAft>
                        <a:buClrTx/>
                        <a:buSzTx/>
                        <a:buFontTx/>
                        <a:buNone/>
                        <a:tabLst/>
                      </a:pPr>
                      <a:r>
                        <a:rPr kumimoji="0" lang="en-US" sz="1500" u="none" strike="noStrike" cap="none" normalizeH="0" baseline="0" dirty="0" smtClean="0">
                          <a:ln>
                            <a:noFill/>
                          </a:ln>
                          <a:effectLst/>
                        </a:rPr>
                        <a:t>Test Schedule, Plans, and Trial Sequencing</a:t>
                      </a:r>
                      <a:endParaRPr kumimoji="0" lang="en-US" sz="1500" b="0" i="0" u="none" strike="noStrike" cap="none" normalizeH="0" baseline="0" dirty="0" smtClean="0">
                        <a:ln>
                          <a:noFill/>
                        </a:ln>
                        <a:solidFill>
                          <a:sysClr val="windowText" lastClr="000000"/>
                        </a:solidFill>
                        <a:effectLst/>
                        <a:latin typeface="Calibri" pitchFamily="34" charset="0"/>
                        <a:ea typeface="Calibri" pitchFamily="34" charset="0"/>
                      </a:endParaRPr>
                    </a:p>
                  </a:txBody>
                  <a:tcPr marL="9144" marR="9144" marT="18288" marB="18288" anchor="ctr" horzOverflow="overflow"/>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500" u="none" strike="noStrike" cap="none" normalizeH="0" baseline="0" dirty="0" smtClean="0">
                          <a:ln>
                            <a:noFill/>
                          </a:ln>
                          <a:effectLst/>
                        </a:rPr>
                        <a:t> </a:t>
                      </a:r>
                      <a:endParaRPr kumimoji="0" lang="en-US" sz="1500" b="0" i="0" u="none" strike="noStrike" cap="none" normalizeH="0" baseline="0" dirty="0" smtClean="0">
                        <a:ln>
                          <a:noFill/>
                        </a:ln>
                        <a:solidFill>
                          <a:sysClr val="windowText" lastClr="000000"/>
                        </a:solidFill>
                        <a:effectLst/>
                        <a:latin typeface="Calibri" pitchFamily="34" charset="0"/>
                        <a:ea typeface="Calibri" pitchFamily="34" charset="0"/>
                      </a:endParaRPr>
                    </a:p>
                  </a:txBody>
                  <a:tcPr marL="9144" marR="9144" marT="18288" marB="18288" anchor="ctr" horzOverflow="overflow"/>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500" u="none" strike="noStrike" cap="none" normalizeH="0" baseline="0" dirty="0" smtClean="0">
                          <a:ln>
                            <a:noFill/>
                          </a:ln>
                          <a:effectLst/>
                        </a:rPr>
                        <a:t> </a:t>
                      </a:r>
                      <a:endParaRPr kumimoji="0" lang="en-US" sz="1500" b="0" i="0" u="none" strike="noStrike" cap="none" normalizeH="0" baseline="0" dirty="0" smtClean="0">
                        <a:ln>
                          <a:noFill/>
                        </a:ln>
                        <a:solidFill>
                          <a:sysClr val="windowText" lastClr="000000"/>
                        </a:solidFill>
                        <a:effectLst/>
                        <a:latin typeface="Calibri" pitchFamily="34" charset="0"/>
                        <a:ea typeface="Calibri" pitchFamily="34" charset="0"/>
                      </a:endParaRPr>
                    </a:p>
                  </a:txBody>
                  <a:tcPr marL="9144" marR="9144" marT="18288" marB="18288" anchor="ctr" horzOverflow="overflow"/>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500" u="none" strike="noStrike" cap="none" normalizeH="0" baseline="0" dirty="0" smtClean="0">
                          <a:ln>
                            <a:noFill/>
                          </a:ln>
                          <a:effectLst/>
                        </a:rPr>
                        <a:t>Medium</a:t>
                      </a:r>
                      <a:endParaRPr kumimoji="0" lang="en-US" sz="1500" b="0" i="0" u="none" strike="noStrike" cap="none" normalizeH="0" baseline="0" dirty="0" smtClean="0">
                        <a:ln>
                          <a:noFill/>
                        </a:ln>
                        <a:solidFill>
                          <a:sysClr val="windowText" lastClr="000000"/>
                        </a:solidFill>
                        <a:effectLst/>
                        <a:latin typeface="Calibri" pitchFamily="34" charset="0"/>
                        <a:ea typeface="Calibri" pitchFamily="34" charset="0"/>
                      </a:endParaRPr>
                    </a:p>
                  </a:txBody>
                  <a:tcPr marL="9144" marR="9144" marT="18288" marB="18288" anchor="ctr" horzOverflow="overflow"/>
                </a:tc>
              </a:tr>
              <a:tr h="230188">
                <a:tc vMerge="1">
                  <a:txBody>
                    <a:bodyPr/>
                    <a:lstStyle/>
                    <a:p>
                      <a:endParaRPr lang="en-US"/>
                    </a:p>
                  </a:txBody>
                  <a:tcPr/>
                </a:tc>
                <a:tc>
                  <a:txBody>
                    <a:bodyPr/>
                    <a:lstStyle/>
                    <a:p>
                      <a:pPr marL="0" marR="0" lvl="0" indent="101600" algn="l" defTabSz="914400" rtl="0" eaLnBrk="1" fontAlgn="base" latinLnBrk="0" hangingPunct="1">
                        <a:lnSpc>
                          <a:spcPct val="115000"/>
                        </a:lnSpc>
                        <a:spcBef>
                          <a:spcPct val="0"/>
                        </a:spcBef>
                        <a:spcAft>
                          <a:spcPct val="0"/>
                        </a:spcAft>
                        <a:buClrTx/>
                        <a:buSzTx/>
                        <a:buFontTx/>
                        <a:buNone/>
                        <a:tabLst/>
                      </a:pPr>
                      <a:r>
                        <a:rPr kumimoji="0" lang="en-US" sz="1500" u="none" strike="noStrike" cap="none" normalizeH="0" baseline="0" dirty="0" smtClean="0">
                          <a:ln>
                            <a:noFill/>
                          </a:ln>
                          <a:effectLst/>
                        </a:rPr>
                        <a:t>Detailed Schedules by Shop, Process Lane, or Area</a:t>
                      </a:r>
                      <a:endParaRPr kumimoji="0" lang="en-US" sz="1500" b="0" i="0" u="none" strike="noStrike" cap="none" normalizeH="0" baseline="0" dirty="0" smtClean="0">
                        <a:ln>
                          <a:noFill/>
                        </a:ln>
                        <a:solidFill>
                          <a:sysClr val="windowText" lastClr="000000"/>
                        </a:solidFill>
                        <a:effectLst/>
                        <a:latin typeface="Calibri" pitchFamily="34" charset="0"/>
                        <a:ea typeface="Calibri" pitchFamily="34" charset="0"/>
                      </a:endParaRPr>
                    </a:p>
                  </a:txBody>
                  <a:tcPr marL="9144" marR="9144" marT="18288" marB="18288" anchor="ctr" horzOverflow="overflow"/>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500" u="none" strike="noStrike" cap="none" normalizeH="0" baseline="0" dirty="0" smtClean="0">
                          <a:ln>
                            <a:noFill/>
                          </a:ln>
                          <a:effectLst/>
                        </a:rPr>
                        <a:t> </a:t>
                      </a:r>
                      <a:endParaRPr kumimoji="0" lang="en-US" sz="1500" b="0" i="0" u="none" strike="noStrike" cap="none" normalizeH="0" baseline="0" dirty="0" smtClean="0">
                        <a:ln>
                          <a:noFill/>
                        </a:ln>
                        <a:solidFill>
                          <a:sysClr val="windowText" lastClr="000000"/>
                        </a:solidFill>
                        <a:effectLst/>
                        <a:latin typeface="Calibri" pitchFamily="34" charset="0"/>
                        <a:ea typeface="Calibri" pitchFamily="34" charset="0"/>
                      </a:endParaRPr>
                    </a:p>
                  </a:txBody>
                  <a:tcPr marL="9144" marR="9144" marT="18288" marB="18288" anchor="ctr" horzOverflow="overflow"/>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500" u="none" strike="noStrike" cap="none" normalizeH="0" baseline="0" dirty="0" smtClean="0">
                          <a:ln>
                            <a:noFill/>
                          </a:ln>
                          <a:effectLst/>
                        </a:rPr>
                        <a:t> </a:t>
                      </a:r>
                      <a:endParaRPr kumimoji="0" lang="en-US" sz="1500" b="0" i="0" u="none" strike="noStrike" cap="none" normalizeH="0" baseline="0" dirty="0" smtClean="0">
                        <a:ln>
                          <a:noFill/>
                        </a:ln>
                        <a:solidFill>
                          <a:sysClr val="windowText" lastClr="000000"/>
                        </a:solidFill>
                        <a:effectLst/>
                        <a:latin typeface="Calibri" pitchFamily="34" charset="0"/>
                        <a:ea typeface="Calibri" pitchFamily="34" charset="0"/>
                      </a:endParaRPr>
                    </a:p>
                  </a:txBody>
                  <a:tcPr marL="9144" marR="9144" marT="18288" marB="18288" anchor="ctr" horzOverflow="overflow"/>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500" u="none" strike="noStrike" cap="none" normalizeH="0" baseline="0" dirty="0" smtClean="0">
                          <a:ln>
                            <a:noFill/>
                          </a:ln>
                          <a:effectLst/>
                        </a:rPr>
                        <a:t>Medium</a:t>
                      </a:r>
                      <a:endParaRPr kumimoji="0" lang="en-US" sz="1500" b="0" i="0" u="none" strike="noStrike" cap="none" normalizeH="0" baseline="0" dirty="0" smtClean="0">
                        <a:ln>
                          <a:noFill/>
                        </a:ln>
                        <a:solidFill>
                          <a:sysClr val="windowText" lastClr="000000"/>
                        </a:solidFill>
                        <a:effectLst/>
                        <a:latin typeface="Calibri" pitchFamily="34" charset="0"/>
                        <a:ea typeface="Calibri" pitchFamily="34" charset="0"/>
                      </a:endParaRPr>
                    </a:p>
                  </a:txBody>
                  <a:tcPr marL="9144" marR="9144" marT="18288" marB="18288" anchor="ctr" horzOverflow="overflow"/>
                </a:tc>
              </a:tr>
              <a:tr h="158750">
                <a:tc vMerge="1">
                  <a:txBody>
                    <a:bodyPr/>
                    <a:lstStyle/>
                    <a:p>
                      <a:endParaRPr lang="en-US"/>
                    </a:p>
                  </a:txBody>
                  <a:tcPr/>
                </a:tc>
                <a:tc>
                  <a:txBody>
                    <a:bodyPr/>
                    <a:lstStyle/>
                    <a:p>
                      <a:pPr marL="0" marR="0" lvl="0" indent="101600" algn="l" defTabSz="914400" rtl="0" eaLnBrk="1" fontAlgn="base" latinLnBrk="0" hangingPunct="1">
                        <a:lnSpc>
                          <a:spcPct val="115000"/>
                        </a:lnSpc>
                        <a:spcBef>
                          <a:spcPct val="0"/>
                        </a:spcBef>
                        <a:spcAft>
                          <a:spcPct val="0"/>
                        </a:spcAft>
                        <a:buClrTx/>
                        <a:buSzTx/>
                        <a:buFontTx/>
                        <a:buNone/>
                        <a:tabLst/>
                      </a:pPr>
                      <a:r>
                        <a:rPr kumimoji="0" lang="en-US" sz="1500" u="none" strike="noStrike" cap="none" normalizeH="0" baseline="0" dirty="0" smtClean="0">
                          <a:ln>
                            <a:noFill/>
                          </a:ln>
                          <a:effectLst/>
                        </a:rPr>
                        <a:t>Compartment Schedules</a:t>
                      </a:r>
                      <a:endParaRPr kumimoji="0" lang="en-US" sz="1500" b="0" i="0" u="none" strike="noStrike" cap="none" normalizeH="0" baseline="0" dirty="0" smtClean="0">
                        <a:ln>
                          <a:noFill/>
                        </a:ln>
                        <a:solidFill>
                          <a:sysClr val="windowText" lastClr="000000"/>
                        </a:solidFill>
                        <a:effectLst/>
                        <a:latin typeface="Calibri" pitchFamily="34" charset="0"/>
                        <a:ea typeface="Calibri" pitchFamily="34" charset="0"/>
                      </a:endParaRPr>
                    </a:p>
                  </a:txBody>
                  <a:tcPr marL="9144" marR="9144" marT="18288" marB="18288" anchor="ctr" horzOverflow="overflow"/>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500" u="none" strike="noStrike" cap="none" normalizeH="0" baseline="0" dirty="0" smtClean="0">
                          <a:ln>
                            <a:noFill/>
                          </a:ln>
                          <a:effectLst/>
                        </a:rPr>
                        <a:t> </a:t>
                      </a:r>
                      <a:endParaRPr kumimoji="0" lang="en-US" sz="1500" b="0" i="0" u="none" strike="noStrike" cap="none" normalizeH="0" baseline="0" dirty="0" smtClean="0">
                        <a:ln>
                          <a:noFill/>
                        </a:ln>
                        <a:solidFill>
                          <a:sysClr val="windowText" lastClr="000000"/>
                        </a:solidFill>
                        <a:effectLst/>
                        <a:latin typeface="Calibri" pitchFamily="34" charset="0"/>
                        <a:ea typeface="Calibri" pitchFamily="34" charset="0"/>
                      </a:endParaRPr>
                    </a:p>
                  </a:txBody>
                  <a:tcPr marL="9144" marR="9144" marT="18288" marB="18288" anchor="ctr" horzOverflow="overflow"/>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500" u="none" strike="noStrike" cap="none" normalizeH="0" baseline="0" dirty="0" smtClean="0">
                          <a:ln>
                            <a:noFill/>
                          </a:ln>
                          <a:effectLst/>
                        </a:rPr>
                        <a:t> </a:t>
                      </a:r>
                      <a:endParaRPr kumimoji="0" lang="en-US" sz="1500" b="0" i="0" u="none" strike="noStrike" cap="none" normalizeH="0" baseline="0" dirty="0" smtClean="0">
                        <a:ln>
                          <a:noFill/>
                        </a:ln>
                        <a:solidFill>
                          <a:sysClr val="windowText" lastClr="000000"/>
                        </a:solidFill>
                        <a:effectLst/>
                        <a:latin typeface="Calibri" pitchFamily="34" charset="0"/>
                        <a:ea typeface="Calibri" pitchFamily="34" charset="0"/>
                      </a:endParaRPr>
                    </a:p>
                  </a:txBody>
                  <a:tcPr marL="9144" marR="9144" marT="18288" marB="18288" anchor="ctr" horzOverflow="overflow"/>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500" u="none" strike="noStrike" cap="none" normalizeH="0" baseline="0" dirty="0" smtClean="0">
                          <a:ln>
                            <a:noFill/>
                          </a:ln>
                          <a:effectLst/>
                        </a:rPr>
                        <a:t>Medium</a:t>
                      </a:r>
                      <a:endParaRPr kumimoji="0" lang="en-US" sz="1500" b="0" i="0" u="none" strike="noStrike" cap="none" normalizeH="0" baseline="0" dirty="0" smtClean="0">
                        <a:ln>
                          <a:noFill/>
                        </a:ln>
                        <a:solidFill>
                          <a:sysClr val="windowText" lastClr="000000"/>
                        </a:solidFill>
                        <a:effectLst/>
                        <a:latin typeface="Calibri" pitchFamily="34" charset="0"/>
                        <a:ea typeface="Calibri" pitchFamily="34" charset="0"/>
                      </a:endParaRPr>
                    </a:p>
                  </a:txBody>
                  <a:tcPr marL="9144" marR="9144" marT="18288" marB="18288" anchor="ctr" horzOverflow="overflow"/>
                </a:tc>
              </a:tr>
            </a:tbl>
          </a:graphicData>
        </a:graphic>
      </p:graphicFrame>
    </p:spTree>
    <p:extLst>
      <p:ext uri="{BB962C8B-B14F-4D97-AF65-F5344CB8AC3E}">
        <p14:creationId xmlns:p14="http://schemas.microsoft.com/office/powerpoint/2010/main" val="358385874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Problem</a:t>
            </a:r>
            <a:endParaRPr lang="en-US" dirty="0"/>
          </a:p>
        </p:txBody>
      </p:sp>
      <p:pic>
        <p:nvPicPr>
          <p:cNvPr id="3" name="Picture 2" descr="C:\Users\Paul Gronwall\AppData\Local\Microsoft\Windows\Temporary Internet Files\Content.IE5\2M6OLM8D\MP900439299[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618796" y="2209800"/>
            <a:ext cx="3525203" cy="2360208"/>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2158176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Certain data are critical to delay and disruption analyses</a:t>
            </a:r>
          </a:p>
        </p:txBody>
      </p:sp>
      <p:graphicFrame>
        <p:nvGraphicFramePr>
          <p:cNvPr id="4" name="Table 3"/>
          <p:cNvGraphicFramePr>
            <a:graphicFrameLocks noGrp="1"/>
          </p:cNvGraphicFramePr>
          <p:nvPr>
            <p:extLst>
              <p:ext uri="{D42A27DB-BD31-4B8C-83A1-F6EECF244321}">
                <p14:modId xmlns:p14="http://schemas.microsoft.com/office/powerpoint/2010/main" val="491034405"/>
              </p:ext>
            </p:extLst>
          </p:nvPr>
        </p:nvGraphicFramePr>
        <p:xfrm>
          <a:off x="381000" y="1646238"/>
          <a:ext cx="8382000" cy="2921508"/>
        </p:xfrm>
        <a:graphic>
          <a:graphicData uri="http://schemas.openxmlformats.org/drawingml/2006/table">
            <a:tbl>
              <a:tblPr firstRow="1" firstCol="1" bandRow="1">
                <a:tableStyleId>{00A15C55-8517-42AA-B614-E9B94910E393}</a:tableStyleId>
              </a:tblPr>
              <a:tblGrid>
                <a:gridCol w="1219200"/>
                <a:gridCol w="4724400"/>
                <a:gridCol w="990600"/>
                <a:gridCol w="685800"/>
                <a:gridCol w="762000"/>
              </a:tblGrid>
              <a:tr h="328613">
                <a:tc>
                  <a:txBody>
                    <a:bodyPr/>
                    <a:lstStyle/>
                    <a:p>
                      <a:pPr marL="3175" marR="0" lvl="0" indent="-3175" algn="ctr" defTabSz="914400" rtl="0" eaLnBrk="1" fontAlgn="base" latinLnBrk="0" hangingPunct="1">
                        <a:lnSpc>
                          <a:spcPct val="115000"/>
                        </a:lnSpc>
                        <a:spcBef>
                          <a:spcPct val="0"/>
                        </a:spcBef>
                        <a:spcAft>
                          <a:spcPct val="0"/>
                        </a:spcAft>
                        <a:buClrTx/>
                        <a:buSzTx/>
                        <a:buFontTx/>
                        <a:buNone/>
                        <a:tabLst/>
                      </a:pPr>
                      <a:r>
                        <a:rPr kumimoji="0" lang="en-US" sz="1500" u="none" strike="noStrike" cap="none" normalizeH="0" baseline="0" dirty="0" smtClean="0">
                          <a:ln>
                            <a:noFill/>
                          </a:ln>
                          <a:effectLst/>
                        </a:rPr>
                        <a:t>Category</a:t>
                      </a:r>
                      <a:endParaRPr kumimoji="0" lang="en-US" sz="1500" b="1" i="0" u="none" strike="noStrike" cap="none" normalizeH="0" baseline="0" dirty="0" smtClean="0">
                        <a:ln>
                          <a:noFill/>
                        </a:ln>
                        <a:solidFill>
                          <a:srgbClr val="FFFFFF"/>
                        </a:solidFill>
                        <a:effectLst/>
                        <a:latin typeface="Calibri" pitchFamily="34" charset="0"/>
                        <a:ea typeface="Calibri" pitchFamily="34" charset="0"/>
                      </a:endParaRPr>
                    </a:p>
                  </a:txBody>
                  <a:tcPr marL="9144" marR="9144" marT="18288" marB="18288" anchor="ctr" horzOverflow="overflow"/>
                </a:tc>
                <a:tc>
                  <a:txBody>
                    <a:bodyPr/>
                    <a:lstStyle/>
                    <a:p>
                      <a:pPr marL="111125" marR="0" lvl="0" indent="0" algn="l" defTabSz="914400" rtl="0" eaLnBrk="1" fontAlgn="base" latinLnBrk="0" hangingPunct="1">
                        <a:lnSpc>
                          <a:spcPct val="115000"/>
                        </a:lnSpc>
                        <a:spcBef>
                          <a:spcPct val="0"/>
                        </a:spcBef>
                        <a:spcAft>
                          <a:spcPct val="0"/>
                        </a:spcAft>
                        <a:buClrTx/>
                        <a:buSzTx/>
                        <a:buFontTx/>
                        <a:buNone/>
                        <a:tabLst/>
                      </a:pPr>
                      <a:r>
                        <a:rPr kumimoji="0" lang="en-US" sz="1500" u="none" strike="noStrike" cap="none" normalizeH="0" baseline="0" dirty="0" smtClean="0">
                          <a:ln>
                            <a:noFill/>
                          </a:ln>
                          <a:effectLst/>
                        </a:rPr>
                        <a:t>Supporting Data</a:t>
                      </a:r>
                      <a:endParaRPr kumimoji="0" lang="en-US" sz="1500" b="1" i="0" u="none" strike="noStrike" cap="none" normalizeH="0" baseline="0" dirty="0" smtClean="0">
                        <a:ln>
                          <a:noFill/>
                        </a:ln>
                        <a:solidFill>
                          <a:srgbClr val="FFFFFF"/>
                        </a:solidFill>
                        <a:effectLst/>
                        <a:latin typeface="Calibri" pitchFamily="34" charset="0"/>
                        <a:ea typeface="Calibri" pitchFamily="34" charset="0"/>
                      </a:endParaRPr>
                    </a:p>
                  </a:txBody>
                  <a:tcPr marL="9144" marR="9144" marT="18288" marB="18288" anchor="ctr" horzOverflow="overflow"/>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500" u="none" strike="noStrike" cap="none" normalizeH="0" baseline="0" dirty="0" smtClean="0">
                          <a:ln>
                            <a:noFill/>
                          </a:ln>
                          <a:effectLst/>
                        </a:rPr>
                        <a:t>Disruption Critical</a:t>
                      </a:r>
                      <a:endParaRPr kumimoji="0" lang="en-US" sz="1500" b="1" i="0" u="none" strike="noStrike" cap="none" normalizeH="0" baseline="0" dirty="0" smtClean="0">
                        <a:ln>
                          <a:noFill/>
                        </a:ln>
                        <a:solidFill>
                          <a:srgbClr val="FFFFFF"/>
                        </a:solidFill>
                        <a:effectLst/>
                        <a:latin typeface="Calibri" pitchFamily="34" charset="0"/>
                        <a:ea typeface="Calibri" pitchFamily="34" charset="0"/>
                      </a:endParaRPr>
                    </a:p>
                  </a:txBody>
                  <a:tcPr marL="9144" marR="9144" marT="18288" marB="18288" anchor="ctr" horzOverflow="overflow"/>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500" u="none" strike="noStrike" cap="none" normalizeH="0" baseline="0" dirty="0" smtClean="0">
                          <a:ln>
                            <a:noFill/>
                          </a:ln>
                          <a:effectLst/>
                        </a:rPr>
                        <a:t>Delay Critical</a:t>
                      </a:r>
                      <a:endParaRPr kumimoji="0" lang="en-US" sz="1500" b="1" i="0" u="none" strike="noStrike" cap="none" normalizeH="0" baseline="0" dirty="0" smtClean="0">
                        <a:ln>
                          <a:noFill/>
                        </a:ln>
                        <a:solidFill>
                          <a:srgbClr val="FFFFFF"/>
                        </a:solidFill>
                        <a:effectLst/>
                        <a:latin typeface="Calibri" pitchFamily="34" charset="0"/>
                        <a:ea typeface="Calibri" pitchFamily="34" charset="0"/>
                      </a:endParaRPr>
                    </a:p>
                  </a:txBody>
                  <a:tcPr marL="9144" marR="9144" marT="18288" marB="18288" anchor="ctr" horzOverflow="overflow"/>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500" u="none" strike="noStrike" cap="none" normalizeH="0" baseline="0" dirty="0" smtClean="0">
                          <a:ln>
                            <a:noFill/>
                          </a:ln>
                          <a:effectLst/>
                        </a:rPr>
                        <a:t>Data Volume</a:t>
                      </a:r>
                      <a:endParaRPr kumimoji="0" lang="en-US" sz="1500" b="1" i="0" u="none" strike="noStrike" cap="none" normalizeH="0" baseline="0" dirty="0" smtClean="0">
                        <a:ln>
                          <a:noFill/>
                        </a:ln>
                        <a:solidFill>
                          <a:srgbClr val="FFFFFF"/>
                        </a:solidFill>
                        <a:effectLst/>
                        <a:latin typeface="Calibri" pitchFamily="34" charset="0"/>
                        <a:ea typeface="Calibri" pitchFamily="34" charset="0"/>
                      </a:endParaRPr>
                    </a:p>
                  </a:txBody>
                  <a:tcPr marL="9144" marR="9144" marT="18288" marB="18288" anchor="ctr" horzOverflow="overflow"/>
                </a:tc>
              </a:tr>
              <a:tr h="158750">
                <a:tc rowSpan="3">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500" u="none" strike="noStrike" cap="none" normalizeH="0" baseline="0" dirty="0" smtClean="0">
                          <a:ln>
                            <a:noFill/>
                          </a:ln>
                          <a:effectLst/>
                        </a:rPr>
                        <a:t>Manpower</a:t>
                      </a:r>
                      <a:endParaRPr kumimoji="0" lang="en-US" sz="1500" b="1" i="0" u="none" strike="noStrike" cap="none" normalizeH="0" baseline="0" dirty="0" smtClean="0">
                        <a:ln>
                          <a:noFill/>
                        </a:ln>
                        <a:solidFill>
                          <a:srgbClr val="FFFFFF"/>
                        </a:solidFill>
                        <a:effectLst/>
                        <a:latin typeface="Calibri" pitchFamily="34" charset="0"/>
                        <a:ea typeface="Calibri" pitchFamily="34" charset="0"/>
                      </a:endParaRPr>
                    </a:p>
                  </a:txBody>
                  <a:tcPr marL="9144" marR="9144" marT="18288" marB="18288" anchor="ctr" horzOverflow="overflow"/>
                </a:tc>
                <a:tc>
                  <a:txBody>
                    <a:bodyPr/>
                    <a:lstStyle/>
                    <a:p>
                      <a:pPr marL="60325" marR="0" lvl="0" indent="0" algn="l" defTabSz="914400" rtl="0" eaLnBrk="1" fontAlgn="base" latinLnBrk="0" hangingPunct="1">
                        <a:lnSpc>
                          <a:spcPct val="115000"/>
                        </a:lnSpc>
                        <a:spcBef>
                          <a:spcPct val="0"/>
                        </a:spcBef>
                        <a:spcAft>
                          <a:spcPct val="0"/>
                        </a:spcAft>
                        <a:buClrTx/>
                        <a:buSzTx/>
                        <a:buFontTx/>
                        <a:buNone/>
                        <a:tabLst/>
                      </a:pPr>
                      <a:r>
                        <a:rPr kumimoji="0" lang="en-US" sz="1500" u="none" strike="noStrike" cap="none" normalizeH="0" baseline="0" dirty="0" smtClean="0">
                          <a:ln>
                            <a:noFill/>
                          </a:ln>
                          <a:effectLst/>
                        </a:rPr>
                        <a:t>Manning Supply/Demand Forecast and History</a:t>
                      </a:r>
                      <a:endParaRPr kumimoji="0" lang="en-US" sz="1500" b="0" i="0" u="none" strike="noStrike" cap="none" normalizeH="0" baseline="0" dirty="0" smtClean="0">
                        <a:ln>
                          <a:noFill/>
                        </a:ln>
                        <a:solidFill>
                          <a:sysClr val="windowText" lastClr="000000"/>
                        </a:solidFill>
                        <a:effectLst/>
                        <a:latin typeface="Calibri" pitchFamily="34" charset="0"/>
                        <a:ea typeface="Calibri" pitchFamily="34" charset="0"/>
                      </a:endParaRPr>
                    </a:p>
                  </a:txBody>
                  <a:tcPr marL="9144" marR="9144" marT="18288" marB="18288" anchor="ctr" horzOverflow="overflow"/>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500" u="none" strike="noStrike" cap="none" normalizeH="0" baseline="0" dirty="0" smtClean="0">
                          <a:ln>
                            <a:noFill/>
                          </a:ln>
                          <a:effectLst/>
                        </a:rPr>
                        <a:t> </a:t>
                      </a:r>
                      <a:endParaRPr kumimoji="0" lang="en-US" sz="1500" b="0" i="0" u="none" strike="noStrike" cap="none" normalizeH="0" baseline="0" dirty="0" smtClean="0">
                        <a:ln>
                          <a:noFill/>
                        </a:ln>
                        <a:solidFill>
                          <a:sysClr val="windowText" lastClr="000000"/>
                        </a:solidFill>
                        <a:effectLst/>
                        <a:latin typeface="Calibri" pitchFamily="34" charset="0"/>
                        <a:ea typeface="Calibri" pitchFamily="34" charset="0"/>
                      </a:endParaRPr>
                    </a:p>
                  </a:txBody>
                  <a:tcPr marL="9144" marR="9144" marT="18288" marB="18288" anchor="ctr" horzOverflow="overflow"/>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500" u="none" strike="noStrike" cap="none" normalizeH="0" baseline="0" dirty="0" smtClean="0">
                          <a:ln>
                            <a:noFill/>
                          </a:ln>
                          <a:effectLst/>
                        </a:rPr>
                        <a:t>X</a:t>
                      </a:r>
                      <a:endParaRPr kumimoji="0" lang="en-US" sz="1500" b="0" i="0" u="none" strike="noStrike" cap="none" normalizeH="0" baseline="0" dirty="0" smtClean="0">
                        <a:ln>
                          <a:noFill/>
                        </a:ln>
                        <a:solidFill>
                          <a:sysClr val="windowText" lastClr="000000"/>
                        </a:solidFill>
                        <a:effectLst/>
                        <a:latin typeface="Calibri" pitchFamily="34" charset="0"/>
                        <a:ea typeface="Calibri" pitchFamily="34" charset="0"/>
                      </a:endParaRPr>
                    </a:p>
                  </a:txBody>
                  <a:tcPr marL="9144" marR="9144" marT="18288" marB="18288" anchor="ctr" horzOverflow="overflow"/>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500" u="none" strike="noStrike" cap="none" normalizeH="0" baseline="0" dirty="0" smtClean="0">
                          <a:ln>
                            <a:noFill/>
                          </a:ln>
                          <a:effectLst/>
                        </a:rPr>
                        <a:t>Medium</a:t>
                      </a:r>
                      <a:endParaRPr kumimoji="0" lang="en-US" sz="1500" b="0" i="0" u="none" strike="noStrike" cap="none" normalizeH="0" baseline="0" dirty="0" smtClean="0">
                        <a:ln>
                          <a:noFill/>
                        </a:ln>
                        <a:solidFill>
                          <a:sysClr val="windowText" lastClr="000000"/>
                        </a:solidFill>
                        <a:effectLst/>
                        <a:latin typeface="Calibri" pitchFamily="34" charset="0"/>
                        <a:ea typeface="Calibri" pitchFamily="34" charset="0"/>
                      </a:endParaRPr>
                    </a:p>
                  </a:txBody>
                  <a:tcPr marL="9144" marR="9144" marT="18288" marB="18288" anchor="ctr" horzOverflow="overflow"/>
                </a:tc>
              </a:tr>
              <a:tr h="230188">
                <a:tc vMerge="1">
                  <a:txBody>
                    <a:bodyPr/>
                    <a:lstStyle/>
                    <a:p>
                      <a:endParaRPr lang="en-US"/>
                    </a:p>
                  </a:txBody>
                  <a:tcPr/>
                </a:tc>
                <a:tc>
                  <a:txBody>
                    <a:bodyPr/>
                    <a:lstStyle/>
                    <a:p>
                      <a:pPr marL="60325" marR="0" lvl="0" indent="0" algn="l" defTabSz="914400" rtl="0" eaLnBrk="1" fontAlgn="base" latinLnBrk="0" hangingPunct="1">
                        <a:lnSpc>
                          <a:spcPct val="115000"/>
                        </a:lnSpc>
                        <a:spcBef>
                          <a:spcPct val="0"/>
                        </a:spcBef>
                        <a:spcAft>
                          <a:spcPct val="0"/>
                        </a:spcAft>
                        <a:buClrTx/>
                        <a:buSzTx/>
                        <a:buFontTx/>
                        <a:buNone/>
                        <a:tabLst/>
                      </a:pPr>
                      <a:r>
                        <a:rPr kumimoji="0" lang="en-US" sz="1500" u="none" strike="noStrike" cap="none" normalizeH="0" baseline="0" dirty="0" smtClean="0">
                          <a:ln>
                            <a:noFill/>
                          </a:ln>
                          <a:effectLst/>
                        </a:rPr>
                        <a:t>Level of Effort Hours Summary by Departments/Tasks</a:t>
                      </a:r>
                      <a:endParaRPr kumimoji="0" lang="en-US" sz="1500" b="0" i="0" u="none" strike="noStrike" cap="none" normalizeH="0" baseline="0" dirty="0" smtClean="0">
                        <a:ln>
                          <a:noFill/>
                        </a:ln>
                        <a:solidFill>
                          <a:sysClr val="windowText" lastClr="000000"/>
                        </a:solidFill>
                        <a:effectLst/>
                        <a:latin typeface="Calibri" pitchFamily="34" charset="0"/>
                        <a:ea typeface="Calibri" pitchFamily="34" charset="0"/>
                      </a:endParaRPr>
                    </a:p>
                  </a:txBody>
                  <a:tcPr marL="9144" marR="9144" marT="18288" marB="18288" anchor="ctr" horzOverflow="overflow"/>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500" u="none" strike="noStrike" cap="none" normalizeH="0" baseline="0" dirty="0" smtClean="0">
                          <a:ln>
                            <a:noFill/>
                          </a:ln>
                          <a:effectLst/>
                        </a:rPr>
                        <a:t> </a:t>
                      </a:r>
                      <a:endParaRPr kumimoji="0" lang="en-US" sz="1500" b="0" i="0" u="none" strike="noStrike" cap="none" normalizeH="0" baseline="0" dirty="0" smtClean="0">
                        <a:ln>
                          <a:noFill/>
                        </a:ln>
                        <a:solidFill>
                          <a:sysClr val="windowText" lastClr="000000"/>
                        </a:solidFill>
                        <a:effectLst/>
                        <a:latin typeface="Calibri" pitchFamily="34" charset="0"/>
                        <a:ea typeface="Calibri" pitchFamily="34" charset="0"/>
                      </a:endParaRPr>
                    </a:p>
                  </a:txBody>
                  <a:tcPr marL="9144" marR="9144" marT="18288" marB="18288" anchor="ctr" horzOverflow="overflow"/>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500" u="none" strike="noStrike" cap="none" normalizeH="0" baseline="0" dirty="0" smtClean="0">
                          <a:ln>
                            <a:noFill/>
                          </a:ln>
                          <a:effectLst/>
                        </a:rPr>
                        <a:t>X</a:t>
                      </a:r>
                      <a:endParaRPr kumimoji="0" lang="en-US" sz="1500" b="0" i="0" u="none" strike="noStrike" cap="none" normalizeH="0" baseline="0" dirty="0" smtClean="0">
                        <a:ln>
                          <a:noFill/>
                        </a:ln>
                        <a:solidFill>
                          <a:sysClr val="windowText" lastClr="000000"/>
                        </a:solidFill>
                        <a:effectLst/>
                        <a:latin typeface="Calibri" pitchFamily="34" charset="0"/>
                        <a:ea typeface="Calibri" pitchFamily="34" charset="0"/>
                      </a:endParaRPr>
                    </a:p>
                  </a:txBody>
                  <a:tcPr marL="9144" marR="9144" marT="18288" marB="18288" anchor="ctr" horzOverflow="overflow"/>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500" u="none" strike="noStrike" cap="none" normalizeH="0" baseline="0" dirty="0" smtClean="0">
                          <a:ln>
                            <a:noFill/>
                          </a:ln>
                          <a:effectLst/>
                        </a:rPr>
                        <a:t>Medium</a:t>
                      </a:r>
                      <a:endParaRPr kumimoji="0" lang="en-US" sz="1500" b="0" i="0" u="none" strike="noStrike" cap="none" normalizeH="0" baseline="0" dirty="0" smtClean="0">
                        <a:ln>
                          <a:noFill/>
                        </a:ln>
                        <a:solidFill>
                          <a:sysClr val="windowText" lastClr="000000"/>
                        </a:solidFill>
                        <a:effectLst/>
                        <a:latin typeface="Calibri" pitchFamily="34" charset="0"/>
                        <a:ea typeface="Calibri" pitchFamily="34" charset="0"/>
                      </a:endParaRPr>
                    </a:p>
                  </a:txBody>
                  <a:tcPr marL="9144" marR="9144" marT="18288" marB="18288" anchor="ctr" horzOverflow="overflow"/>
                </a:tc>
              </a:tr>
              <a:tr h="230188">
                <a:tc vMerge="1">
                  <a:txBody>
                    <a:bodyPr/>
                    <a:lstStyle/>
                    <a:p>
                      <a:endParaRPr lang="en-US"/>
                    </a:p>
                  </a:txBody>
                  <a:tcPr/>
                </a:tc>
                <a:tc>
                  <a:txBody>
                    <a:bodyPr/>
                    <a:lstStyle/>
                    <a:p>
                      <a:pPr marL="60325" marR="0" lvl="0" indent="0" algn="l" defTabSz="914400" rtl="0" eaLnBrk="1" fontAlgn="base" latinLnBrk="0" hangingPunct="1">
                        <a:lnSpc>
                          <a:spcPct val="115000"/>
                        </a:lnSpc>
                        <a:spcBef>
                          <a:spcPct val="0"/>
                        </a:spcBef>
                        <a:spcAft>
                          <a:spcPct val="0"/>
                        </a:spcAft>
                        <a:buClrTx/>
                        <a:buSzTx/>
                        <a:buFontTx/>
                        <a:buNone/>
                        <a:tabLst/>
                      </a:pPr>
                      <a:r>
                        <a:rPr kumimoji="0" lang="en-US" sz="1500" u="none" strike="noStrike" cap="none" normalizeH="0" baseline="0" dirty="0" smtClean="0">
                          <a:ln>
                            <a:noFill/>
                          </a:ln>
                          <a:effectLst/>
                        </a:rPr>
                        <a:t>Direct Labor, Overtime, and Rework by Work Breakdown Structure </a:t>
                      </a:r>
                      <a:endParaRPr kumimoji="0" lang="en-US" sz="1500" b="0" i="0" u="none" strike="noStrike" cap="none" normalizeH="0" baseline="0" dirty="0" smtClean="0">
                        <a:ln>
                          <a:noFill/>
                        </a:ln>
                        <a:solidFill>
                          <a:sysClr val="windowText" lastClr="000000"/>
                        </a:solidFill>
                        <a:effectLst/>
                        <a:latin typeface="Calibri" pitchFamily="34" charset="0"/>
                        <a:ea typeface="Calibri" pitchFamily="34" charset="0"/>
                      </a:endParaRPr>
                    </a:p>
                  </a:txBody>
                  <a:tcPr marL="9144" marR="9144" marT="18288" marB="18288" anchor="ctr" horzOverflow="overflow"/>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500" u="none" strike="noStrike" cap="none" normalizeH="0" baseline="0" dirty="0" smtClean="0">
                          <a:ln>
                            <a:noFill/>
                          </a:ln>
                          <a:effectLst/>
                        </a:rPr>
                        <a:t>X</a:t>
                      </a:r>
                      <a:endParaRPr kumimoji="0" lang="en-US" sz="1500" b="0" i="0" u="none" strike="noStrike" cap="none" normalizeH="0" baseline="0" dirty="0" smtClean="0">
                        <a:ln>
                          <a:noFill/>
                        </a:ln>
                        <a:solidFill>
                          <a:sysClr val="windowText" lastClr="000000"/>
                        </a:solidFill>
                        <a:effectLst/>
                        <a:latin typeface="Calibri" pitchFamily="34" charset="0"/>
                        <a:ea typeface="Calibri" pitchFamily="34" charset="0"/>
                      </a:endParaRPr>
                    </a:p>
                  </a:txBody>
                  <a:tcPr marL="9144" marR="9144" marT="18288" marB="18288" anchor="ctr" horzOverflow="overflow"/>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500" u="none" strike="noStrike" cap="none" normalizeH="0" baseline="0" dirty="0" smtClean="0">
                          <a:ln>
                            <a:noFill/>
                          </a:ln>
                          <a:effectLst/>
                        </a:rPr>
                        <a:t> </a:t>
                      </a:r>
                      <a:endParaRPr kumimoji="0" lang="en-US" sz="1500" b="0" i="0" u="none" strike="noStrike" cap="none" normalizeH="0" baseline="0" dirty="0" smtClean="0">
                        <a:ln>
                          <a:noFill/>
                        </a:ln>
                        <a:solidFill>
                          <a:sysClr val="windowText" lastClr="000000"/>
                        </a:solidFill>
                        <a:effectLst/>
                        <a:latin typeface="Calibri" pitchFamily="34" charset="0"/>
                        <a:ea typeface="Calibri" pitchFamily="34" charset="0"/>
                      </a:endParaRPr>
                    </a:p>
                  </a:txBody>
                  <a:tcPr marL="9144" marR="9144" marT="18288" marB="18288" anchor="ctr" horzOverflow="overflow"/>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500" u="none" strike="noStrike" cap="none" normalizeH="0" baseline="0" dirty="0" smtClean="0">
                          <a:ln>
                            <a:noFill/>
                          </a:ln>
                          <a:effectLst/>
                        </a:rPr>
                        <a:t>Medium</a:t>
                      </a:r>
                      <a:endParaRPr kumimoji="0" lang="en-US" sz="1500" b="0" i="0" u="none" strike="noStrike" cap="none" normalizeH="0" baseline="0" dirty="0" smtClean="0">
                        <a:ln>
                          <a:noFill/>
                        </a:ln>
                        <a:solidFill>
                          <a:sysClr val="windowText" lastClr="000000"/>
                        </a:solidFill>
                        <a:effectLst/>
                        <a:latin typeface="Calibri" pitchFamily="34" charset="0"/>
                        <a:ea typeface="Calibri" pitchFamily="34" charset="0"/>
                      </a:endParaRPr>
                    </a:p>
                  </a:txBody>
                  <a:tcPr marL="9144" marR="9144" marT="18288" marB="18288" anchor="ctr" horzOverflow="overflow"/>
                </a:tc>
              </a:tr>
              <a:tr h="230188">
                <a:tc rowSpan="4">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500" u="none" strike="noStrike" kern="1200" cap="none" normalizeH="0" baseline="0" dirty="0" smtClean="0">
                          <a:ln>
                            <a:noFill/>
                          </a:ln>
                          <a:effectLst/>
                        </a:rPr>
                        <a:t>Performance</a:t>
                      </a:r>
                      <a:endParaRPr kumimoji="0" lang="en-US" sz="1500" u="none" strike="noStrike" kern="1200" cap="none" normalizeH="0" baseline="0" dirty="0" smtClean="0">
                        <a:ln>
                          <a:noFill/>
                        </a:ln>
                        <a:solidFill>
                          <a:sysClr val="windowText" lastClr="000000"/>
                        </a:solidFill>
                        <a:effectLst/>
                        <a:latin typeface="+mn-lt"/>
                        <a:ea typeface="+mn-ea"/>
                        <a:cs typeface="+mn-cs"/>
                      </a:endParaRPr>
                    </a:p>
                  </a:txBody>
                  <a:tcPr marL="9144" marR="9144" marT="18288" marB="18288" anchor="ctr" horzOverflow="overflow"/>
                </a:tc>
                <a:tc>
                  <a:txBody>
                    <a:bodyPr/>
                    <a:lstStyle/>
                    <a:p>
                      <a:pPr marL="60325" marR="0" lvl="0" indent="0" algn="l" defTabSz="914400" rtl="0" eaLnBrk="1" fontAlgn="base" latinLnBrk="0" hangingPunct="1">
                        <a:lnSpc>
                          <a:spcPct val="115000"/>
                        </a:lnSpc>
                        <a:spcBef>
                          <a:spcPct val="0"/>
                        </a:spcBef>
                        <a:spcAft>
                          <a:spcPct val="0"/>
                        </a:spcAft>
                        <a:buClrTx/>
                        <a:buSzTx/>
                        <a:buFontTx/>
                        <a:buNone/>
                        <a:tabLst/>
                      </a:pPr>
                      <a:r>
                        <a:rPr kumimoji="0" lang="en-US" sz="1500" u="none" strike="noStrike" kern="1200" cap="none" normalizeH="0" baseline="0" dirty="0" smtClean="0">
                          <a:ln>
                            <a:noFill/>
                          </a:ln>
                          <a:effectLst/>
                        </a:rPr>
                        <a:t>Cost/Schedule Performance Reports </a:t>
                      </a:r>
                      <a:endParaRPr kumimoji="0" lang="en-US" sz="1500" u="none" strike="noStrike" kern="1200" cap="none" normalizeH="0" baseline="0" dirty="0" smtClean="0">
                        <a:ln>
                          <a:noFill/>
                        </a:ln>
                        <a:solidFill>
                          <a:sysClr val="windowText" lastClr="000000"/>
                        </a:solidFill>
                        <a:effectLst/>
                        <a:latin typeface="+mn-lt"/>
                        <a:ea typeface="+mn-ea"/>
                        <a:cs typeface="+mn-cs"/>
                      </a:endParaRPr>
                    </a:p>
                  </a:txBody>
                  <a:tcPr marL="9144" marR="9144" marT="18288" marB="18288" anchor="ctr" horzOverflow="overflow"/>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500" u="none" strike="noStrike" kern="1200" cap="none" normalizeH="0" baseline="0" dirty="0" smtClean="0">
                          <a:ln>
                            <a:noFill/>
                          </a:ln>
                          <a:effectLst/>
                        </a:rPr>
                        <a:t>X</a:t>
                      </a:r>
                      <a:endParaRPr kumimoji="0" lang="en-US" sz="1500" u="none" strike="noStrike" kern="1200" cap="none" normalizeH="0" baseline="0" dirty="0" smtClean="0">
                        <a:ln>
                          <a:noFill/>
                        </a:ln>
                        <a:solidFill>
                          <a:sysClr val="windowText" lastClr="000000"/>
                        </a:solidFill>
                        <a:effectLst/>
                        <a:latin typeface="+mn-lt"/>
                        <a:ea typeface="+mn-ea"/>
                        <a:cs typeface="+mn-cs"/>
                      </a:endParaRPr>
                    </a:p>
                  </a:txBody>
                  <a:tcPr marL="9144" marR="9144" marT="18288" marB="18288" anchor="ctr" horzOverflow="overflow"/>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500" u="none" strike="noStrike" kern="1200" cap="none" normalizeH="0" baseline="0" dirty="0" smtClean="0">
                          <a:ln>
                            <a:noFill/>
                          </a:ln>
                          <a:effectLst/>
                        </a:rPr>
                        <a:t>X</a:t>
                      </a:r>
                      <a:endParaRPr kumimoji="0" lang="en-US" sz="1500" u="none" strike="noStrike" kern="1200" cap="none" normalizeH="0" baseline="0" dirty="0" smtClean="0">
                        <a:ln>
                          <a:noFill/>
                        </a:ln>
                        <a:solidFill>
                          <a:sysClr val="windowText" lastClr="000000"/>
                        </a:solidFill>
                        <a:effectLst/>
                        <a:latin typeface="+mn-lt"/>
                        <a:ea typeface="+mn-ea"/>
                        <a:cs typeface="+mn-cs"/>
                      </a:endParaRPr>
                    </a:p>
                  </a:txBody>
                  <a:tcPr marL="9144" marR="9144" marT="18288" marB="18288" anchor="ctr" horzOverflow="overflow"/>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500" u="none" strike="noStrike" kern="1200" cap="none" normalizeH="0" baseline="0" dirty="0" smtClean="0">
                          <a:ln>
                            <a:noFill/>
                          </a:ln>
                          <a:effectLst/>
                        </a:rPr>
                        <a:t>Medium</a:t>
                      </a:r>
                      <a:endParaRPr kumimoji="0" lang="en-US" sz="1500" u="none" strike="noStrike" kern="1200" cap="none" normalizeH="0" baseline="0" dirty="0" smtClean="0">
                        <a:ln>
                          <a:noFill/>
                        </a:ln>
                        <a:solidFill>
                          <a:sysClr val="windowText" lastClr="000000"/>
                        </a:solidFill>
                        <a:effectLst/>
                        <a:latin typeface="+mn-lt"/>
                        <a:ea typeface="+mn-ea"/>
                        <a:cs typeface="+mn-cs"/>
                      </a:endParaRPr>
                    </a:p>
                  </a:txBody>
                  <a:tcPr marL="9144" marR="9144" marT="18288" marB="18288" anchor="ctr" horzOverflow="overflow"/>
                </a:tc>
              </a:tr>
              <a:tr h="230188">
                <a:tc vMerge="1">
                  <a:txBody>
                    <a:bodyPr/>
                    <a:lstStyle/>
                    <a:p>
                      <a:endParaRPr lang="en-US"/>
                    </a:p>
                  </a:txBody>
                  <a:tcPr/>
                </a:tc>
                <a:tc>
                  <a:txBody>
                    <a:bodyPr/>
                    <a:lstStyle/>
                    <a:p>
                      <a:pPr marL="60325" marR="0" lvl="0" indent="0" algn="l" defTabSz="914400" rtl="0" eaLnBrk="1" fontAlgn="base" latinLnBrk="0" hangingPunct="1">
                        <a:lnSpc>
                          <a:spcPct val="115000"/>
                        </a:lnSpc>
                        <a:spcBef>
                          <a:spcPct val="0"/>
                        </a:spcBef>
                        <a:spcAft>
                          <a:spcPct val="0"/>
                        </a:spcAft>
                        <a:buClrTx/>
                        <a:buSzTx/>
                        <a:buFontTx/>
                        <a:buNone/>
                        <a:tabLst/>
                      </a:pPr>
                      <a:r>
                        <a:rPr kumimoji="0" lang="en-US" sz="1500" u="none" strike="noStrike" kern="1200" cap="none" normalizeH="0" baseline="0" dirty="0" smtClean="0">
                          <a:ln>
                            <a:noFill/>
                          </a:ln>
                          <a:effectLst/>
                        </a:rPr>
                        <a:t>Earned Value Database (EVMS in Gov</a:t>
                      </a:r>
                      <a:r>
                        <a:rPr kumimoji="0" lang="en-US" altLang="en-US" sz="1500" u="none" strike="noStrike" kern="1200" cap="none" normalizeH="0" baseline="0" dirty="0" smtClean="0">
                          <a:ln>
                            <a:noFill/>
                          </a:ln>
                          <a:effectLst/>
                        </a:rPr>
                        <a:t>’</a:t>
                      </a:r>
                      <a:r>
                        <a:rPr kumimoji="0" lang="en-US" sz="1500" u="none" strike="noStrike" kern="1200" cap="none" normalizeH="0" baseline="0" dirty="0" smtClean="0">
                          <a:ln>
                            <a:noFill/>
                          </a:ln>
                          <a:effectLst/>
                        </a:rPr>
                        <a:t>t Contracts)</a:t>
                      </a:r>
                      <a:endParaRPr kumimoji="0" lang="en-US" sz="1500" u="none" strike="noStrike" kern="1200" cap="none" normalizeH="0" baseline="0" dirty="0" smtClean="0">
                        <a:ln>
                          <a:noFill/>
                        </a:ln>
                        <a:solidFill>
                          <a:sysClr val="windowText" lastClr="000000"/>
                        </a:solidFill>
                        <a:effectLst/>
                        <a:latin typeface="+mn-lt"/>
                        <a:ea typeface="+mn-ea"/>
                        <a:cs typeface="+mn-cs"/>
                      </a:endParaRPr>
                    </a:p>
                  </a:txBody>
                  <a:tcPr marL="9144" marR="9144" marT="18288" marB="18288" anchor="ctr" horzOverflow="overflow"/>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500" u="none" strike="noStrike" kern="1200" cap="none" normalizeH="0" baseline="0" dirty="0" smtClean="0">
                          <a:ln>
                            <a:noFill/>
                          </a:ln>
                          <a:effectLst/>
                        </a:rPr>
                        <a:t> </a:t>
                      </a:r>
                      <a:endParaRPr kumimoji="0" lang="en-US" sz="1500" u="none" strike="noStrike" kern="1200" cap="none" normalizeH="0" baseline="0" dirty="0" smtClean="0">
                        <a:ln>
                          <a:noFill/>
                        </a:ln>
                        <a:solidFill>
                          <a:sysClr val="windowText" lastClr="000000"/>
                        </a:solidFill>
                        <a:effectLst/>
                        <a:latin typeface="+mn-lt"/>
                        <a:ea typeface="+mn-ea"/>
                        <a:cs typeface="+mn-cs"/>
                      </a:endParaRPr>
                    </a:p>
                  </a:txBody>
                  <a:tcPr marL="9144" marR="9144" marT="18288" marB="18288" anchor="ctr" horzOverflow="overflow"/>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500" u="none" strike="noStrike" kern="1200" cap="none" normalizeH="0" baseline="0" dirty="0" smtClean="0">
                          <a:ln>
                            <a:noFill/>
                          </a:ln>
                          <a:effectLst/>
                        </a:rPr>
                        <a:t> </a:t>
                      </a:r>
                      <a:endParaRPr kumimoji="0" lang="en-US" sz="1500" u="none" strike="noStrike" kern="1200" cap="none" normalizeH="0" baseline="0" dirty="0" smtClean="0">
                        <a:ln>
                          <a:noFill/>
                        </a:ln>
                        <a:solidFill>
                          <a:sysClr val="windowText" lastClr="000000"/>
                        </a:solidFill>
                        <a:effectLst/>
                        <a:latin typeface="+mn-lt"/>
                        <a:ea typeface="+mn-ea"/>
                        <a:cs typeface="+mn-cs"/>
                      </a:endParaRPr>
                    </a:p>
                  </a:txBody>
                  <a:tcPr marL="9144" marR="9144" marT="18288" marB="18288" anchor="ctr" horzOverflow="overflow"/>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500" u="none" strike="noStrike" kern="1200" cap="none" normalizeH="0" baseline="0" dirty="0" smtClean="0">
                          <a:ln>
                            <a:noFill/>
                          </a:ln>
                          <a:effectLst/>
                        </a:rPr>
                        <a:t>High</a:t>
                      </a:r>
                      <a:endParaRPr kumimoji="0" lang="en-US" sz="1500" u="none" strike="noStrike" kern="1200" cap="none" normalizeH="0" baseline="0" dirty="0" smtClean="0">
                        <a:ln>
                          <a:noFill/>
                        </a:ln>
                        <a:solidFill>
                          <a:sysClr val="windowText" lastClr="000000"/>
                        </a:solidFill>
                        <a:effectLst/>
                        <a:latin typeface="+mn-lt"/>
                        <a:ea typeface="+mn-ea"/>
                        <a:cs typeface="+mn-cs"/>
                      </a:endParaRPr>
                    </a:p>
                  </a:txBody>
                  <a:tcPr marL="9144" marR="9144" marT="18288" marB="18288" anchor="ctr" horzOverflow="overflow"/>
                </a:tc>
              </a:tr>
              <a:tr h="230188">
                <a:tc vMerge="1">
                  <a:txBody>
                    <a:bodyPr/>
                    <a:lstStyle/>
                    <a:p>
                      <a:endParaRPr lang="en-US"/>
                    </a:p>
                  </a:txBody>
                  <a:tcPr/>
                </a:tc>
                <a:tc>
                  <a:txBody>
                    <a:bodyPr/>
                    <a:lstStyle/>
                    <a:p>
                      <a:pPr marL="60325" marR="0" lvl="0" indent="0" algn="l" defTabSz="914400" rtl="0" eaLnBrk="1" fontAlgn="base" latinLnBrk="0" hangingPunct="1">
                        <a:lnSpc>
                          <a:spcPct val="115000"/>
                        </a:lnSpc>
                        <a:spcBef>
                          <a:spcPct val="0"/>
                        </a:spcBef>
                        <a:spcAft>
                          <a:spcPct val="0"/>
                        </a:spcAft>
                        <a:buClrTx/>
                        <a:buSzTx/>
                        <a:buFontTx/>
                        <a:buNone/>
                        <a:tabLst/>
                      </a:pPr>
                      <a:r>
                        <a:rPr kumimoji="0" lang="en-US" sz="1500" u="none" strike="noStrike" kern="1200" cap="none" normalizeH="0" baseline="0" dirty="0" smtClean="0">
                          <a:ln>
                            <a:noFill/>
                          </a:ln>
                          <a:effectLst/>
                        </a:rPr>
                        <a:t>Program and Business Management Reports</a:t>
                      </a:r>
                      <a:endParaRPr kumimoji="0" lang="en-US" sz="1500" u="none" strike="noStrike" kern="1200" cap="none" normalizeH="0" baseline="0" dirty="0" smtClean="0">
                        <a:ln>
                          <a:noFill/>
                        </a:ln>
                        <a:solidFill>
                          <a:sysClr val="windowText" lastClr="000000"/>
                        </a:solidFill>
                        <a:effectLst/>
                        <a:latin typeface="+mn-lt"/>
                        <a:ea typeface="+mn-ea"/>
                        <a:cs typeface="+mn-cs"/>
                      </a:endParaRPr>
                    </a:p>
                  </a:txBody>
                  <a:tcPr marL="9144" marR="9144" marT="18288" marB="18288" anchor="ctr" horzOverflow="overflow"/>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500" u="none" strike="noStrike" kern="1200" cap="none" normalizeH="0" baseline="0" dirty="0" smtClean="0">
                          <a:ln>
                            <a:noFill/>
                          </a:ln>
                          <a:effectLst/>
                        </a:rPr>
                        <a:t> </a:t>
                      </a:r>
                      <a:endParaRPr kumimoji="0" lang="en-US" sz="1500" u="none" strike="noStrike" kern="1200" cap="none" normalizeH="0" baseline="0" dirty="0" smtClean="0">
                        <a:ln>
                          <a:noFill/>
                        </a:ln>
                        <a:solidFill>
                          <a:sysClr val="windowText" lastClr="000000"/>
                        </a:solidFill>
                        <a:effectLst/>
                        <a:latin typeface="+mn-lt"/>
                        <a:ea typeface="+mn-ea"/>
                        <a:cs typeface="+mn-cs"/>
                      </a:endParaRPr>
                    </a:p>
                  </a:txBody>
                  <a:tcPr marL="9144" marR="9144" marT="18288" marB="18288" anchor="ctr" horzOverflow="overflow"/>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500" u="none" strike="noStrike" kern="1200" cap="none" normalizeH="0" baseline="0" dirty="0" smtClean="0">
                          <a:ln>
                            <a:noFill/>
                          </a:ln>
                          <a:effectLst/>
                        </a:rPr>
                        <a:t> </a:t>
                      </a:r>
                      <a:endParaRPr kumimoji="0" lang="en-US" sz="1500" u="none" strike="noStrike" kern="1200" cap="none" normalizeH="0" baseline="0" dirty="0" smtClean="0">
                        <a:ln>
                          <a:noFill/>
                        </a:ln>
                        <a:solidFill>
                          <a:sysClr val="windowText" lastClr="000000"/>
                        </a:solidFill>
                        <a:effectLst/>
                        <a:latin typeface="+mn-lt"/>
                        <a:ea typeface="+mn-ea"/>
                        <a:cs typeface="+mn-cs"/>
                      </a:endParaRPr>
                    </a:p>
                  </a:txBody>
                  <a:tcPr marL="9144" marR="9144" marT="18288" marB="18288" anchor="ctr" horzOverflow="overflow"/>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500" u="none" strike="noStrike" kern="1200" cap="none" normalizeH="0" baseline="0" dirty="0" smtClean="0">
                          <a:ln>
                            <a:noFill/>
                          </a:ln>
                          <a:effectLst/>
                        </a:rPr>
                        <a:t>Medium</a:t>
                      </a:r>
                      <a:endParaRPr kumimoji="0" lang="en-US" sz="1500" u="none" strike="noStrike" kern="1200" cap="none" normalizeH="0" baseline="0" dirty="0" smtClean="0">
                        <a:ln>
                          <a:noFill/>
                        </a:ln>
                        <a:solidFill>
                          <a:sysClr val="windowText" lastClr="000000"/>
                        </a:solidFill>
                        <a:effectLst/>
                        <a:latin typeface="+mn-lt"/>
                        <a:ea typeface="+mn-ea"/>
                        <a:cs typeface="+mn-cs"/>
                      </a:endParaRPr>
                    </a:p>
                  </a:txBody>
                  <a:tcPr marL="9144" marR="9144" marT="18288" marB="18288" anchor="ctr" horzOverflow="overflow"/>
                </a:tc>
              </a:tr>
              <a:tr h="230188">
                <a:tc vMerge="1">
                  <a:txBody>
                    <a:bodyPr/>
                    <a:lstStyle/>
                    <a:p>
                      <a:endParaRPr lang="en-US"/>
                    </a:p>
                  </a:txBody>
                  <a:tcPr/>
                </a:tc>
                <a:tc>
                  <a:txBody>
                    <a:bodyPr/>
                    <a:lstStyle/>
                    <a:p>
                      <a:pPr marL="60325" marR="0" lvl="0" indent="0" algn="l" defTabSz="914400" rtl="0" eaLnBrk="1" fontAlgn="base" latinLnBrk="0" hangingPunct="1">
                        <a:lnSpc>
                          <a:spcPct val="115000"/>
                        </a:lnSpc>
                        <a:spcBef>
                          <a:spcPct val="0"/>
                        </a:spcBef>
                        <a:spcAft>
                          <a:spcPct val="0"/>
                        </a:spcAft>
                        <a:buClrTx/>
                        <a:buSzTx/>
                        <a:buFontTx/>
                        <a:buNone/>
                        <a:tabLst/>
                      </a:pPr>
                      <a:r>
                        <a:rPr kumimoji="0" lang="en-US" sz="1500" u="none" strike="noStrike" kern="1200" cap="none" normalizeH="0" baseline="0" dirty="0" smtClean="0">
                          <a:ln>
                            <a:noFill/>
                          </a:ln>
                          <a:effectLst/>
                        </a:rPr>
                        <a:t>Work Package/Bill Database</a:t>
                      </a:r>
                      <a:endParaRPr kumimoji="0" lang="en-US" sz="1500" u="none" strike="noStrike" kern="1200" cap="none" normalizeH="0" baseline="0" dirty="0" smtClean="0">
                        <a:ln>
                          <a:noFill/>
                        </a:ln>
                        <a:solidFill>
                          <a:sysClr val="windowText" lastClr="000000"/>
                        </a:solidFill>
                        <a:effectLst/>
                        <a:latin typeface="+mn-lt"/>
                        <a:ea typeface="+mn-ea"/>
                        <a:cs typeface="+mn-cs"/>
                      </a:endParaRPr>
                    </a:p>
                  </a:txBody>
                  <a:tcPr marL="9144" marR="9144" marT="18288" marB="18288" anchor="ctr" horzOverflow="overflow"/>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500" u="none" strike="noStrike" kern="1200" cap="none" normalizeH="0" baseline="0" dirty="0" smtClean="0">
                          <a:ln>
                            <a:noFill/>
                          </a:ln>
                          <a:effectLst/>
                        </a:rPr>
                        <a:t>X</a:t>
                      </a:r>
                      <a:endParaRPr kumimoji="0" lang="en-US" sz="1500" u="none" strike="noStrike" kern="1200" cap="none" normalizeH="0" baseline="0" dirty="0" smtClean="0">
                        <a:ln>
                          <a:noFill/>
                        </a:ln>
                        <a:solidFill>
                          <a:sysClr val="windowText" lastClr="000000"/>
                        </a:solidFill>
                        <a:effectLst/>
                        <a:latin typeface="+mn-lt"/>
                        <a:ea typeface="+mn-ea"/>
                        <a:cs typeface="+mn-cs"/>
                      </a:endParaRPr>
                    </a:p>
                  </a:txBody>
                  <a:tcPr marL="9144" marR="9144" marT="18288" marB="18288" anchor="ctr" horzOverflow="overflow"/>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500" u="none" strike="noStrike" kern="1200" cap="none" normalizeH="0" baseline="0" dirty="0" smtClean="0">
                          <a:ln>
                            <a:noFill/>
                          </a:ln>
                          <a:effectLst/>
                        </a:rPr>
                        <a:t> </a:t>
                      </a:r>
                      <a:endParaRPr kumimoji="0" lang="en-US" sz="1500" u="none" strike="noStrike" kern="1200" cap="none" normalizeH="0" baseline="0" dirty="0" smtClean="0">
                        <a:ln>
                          <a:noFill/>
                        </a:ln>
                        <a:solidFill>
                          <a:sysClr val="windowText" lastClr="000000"/>
                        </a:solidFill>
                        <a:effectLst/>
                        <a:latin typeface="+mn-lt"/>
                        <a:ea typeface="+mn-ea"/>
                        <a:cs typeface="+mn-cs"/>
                      </a:endParaRPr>
                    </a:p>
                  </a:txBody>
                  <a:tcPr marL="9144" marR="9144" marT="18288" marB="18288" anchor="ctr" horzOverflow="overflow"/>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500" u="none" strike="noStrike" kern="1200" cap="none" normalizeH="0" baseline="0" dirty="0" smtClean="0">
                          <a:ln>
                            <a:noFill/>
                          </a:ln>
                          <a:effectLst/>
                        </a:rPr>
                        <a:t>High</a:t>
                      </a:r>
                      <a:endParaRPr kumimoji="0" lang="en-US" sz="1500" u="none" strike="noStrike" kern="1200" cap="none" normalizeH="0" baseline="0" dirty="0" smtClean="0">
                        <a:ln>
                          <a:noFill/>
                        </a:ln>
                        <a:solidFill>
                          <a:sysClr val="windowText" lastClr="000000"/>
                        </a:solidFill>
                        <a:effectLst/>
                        <a:latin typeface="+mn-lt"/>
                        <a:ea typeface="+mn-ea"/>
                        <a:cs typeface="+mn-cs"/>
                      </a:endParaRPr>
                    </a:p>
                  </a:txBody>
                  <a:tcPr marL="9144" marR="9144" marT="18288" marB="18288" anchor="ctr" horzOverflow="overflow"/>
                </a:tc>
              </a:tr>
            </a:tbl>
          </a:graphicData>
        </a:graphic>
      </p:graphicFrame>
    </p:spTree>
    <p:extLst>
      <p:ext uri="{BB962C8B-B14F-4D97-AF65-F5344CB8AC3E}">
        <p14:creationId xmlns:p14="http://schemas.microsoft.com/office/powerpoint/2010/main" val="369364337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Certain data are critical to delay and disruption analyses</a:t>
            </a:r>
          </a:p>
        </p:txBody>
      </p:sp>
      <p:graphicFrame>
        <p:nvGraphicFramePr>
          <p:cNvPr id="5" name="Table 4"/>
          <p:cNvGraphicFramePr>
            <a:graphicFrameLocks noGrp="1"/>
          </p:cNvGraphicFramePr>
          <p:nvPr>
            <p:extLst>
              <p:ext uri="{D42A27DB-BD31-4B8C-83A1-F6EECF244321}">
                <p14:modId xmlns:p14="http://schemas.microsoft.com/office/powerpoint/2010/main" val="776708339"/>
              </p:ext>
            </p:extLst>
          </p:nvPr>
        </p:nvGraphicFramePr>
        <p:xfrm>
          <a:off x="441325" y="1646238"/>
          <a:ext cx="8245475" cy="3184398"/>
        </p:xfrm>
        <a:graphic>
          <a:graphicData uri="http://schemas.openxmlformats.org/drawingml/2006/table">
            <a:tbl>
              <a:tblPr firstRow="1" firstCol="1" bandRow="1">
                <a:tableStyleId>{00A15C55-8517-42AA-B614-E9B94910E393}</a:tableStyleId>
              </a:tblPr>
              <a:tblGrid>
                <a:gridCol w="1235075"/>
                <a:gridCol w="4343400"/>
                <a:gridCol w="990600"/>
                <a:gridCol w="762000"/>
                <a:gridCol w="914400"/>
              </a:tblGrid>
              <a:tr h="328613">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500" u="none" strike="noStrike" kern="1200" cap="none" normalizeH="0" baseline="0" dirty="0" smtClean="0">
                          <a:ln>
                            <a:noFill/>
                          </a:ln>
                          <a:effectLst/>
                        </a:rPr>
                        <a:t>Category</a:t>
                      </a:r>
                      <a:endParaRPr kumimoji="0" lang="en-US" sz="1500" u="none" strike="noStrike" kern="1200" cap="none" normalizeH="0" baseline="0" dirty="0" smtClean="0">
                        <a:ln>
                          <a:noFill/>
                        </a:ln>
                        <a:solidFill>
                          <a:sysClr val="windowText" lastClr="000000"/>
                        </a:solidFill>
                        <a:effectLst/>
                        <a:latin typeface="+mn-lt"/>
                        <a:ea typeface="+mn-ea"/>
                        <a:cs typeface="+mn-cs"/>
                      </a:endParaRPr>
                    </a:p>
                  </a:txBody>
                  <a:tcPr marL="9144" marR="9144" marT="18288" marB="18288" anchor="ctr" horzOverflow="overflow"/>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500" u="none" strike="noStrike" kern="1200" cap="none" normalizeH="0" baseline="0" dirty="0" smtClean="0">
                          <a:ln>
                            <a:noFill/>
                          </a:ln>
                          <a:effectLst/>
                        </a:rPr>
                        <a:t>Supporting Data</a:t>
                      </a:r>
                      <a:endParaRPr kumimoji="0" lang="en-US" sz="1500" u="none" strike="noStrike" kern="1200" cap="none" normalizeH="0" baseline="0" dirty="0" smtClean="0">
                        <a:ln>
                          <a:noFill/>
                        </a:ln>
                        <a:solidFill>
                          <a:sysClr val="windowText" lastClr="000000"/>
                        </a:solidFill>
                        <a:effectLst/>
                        <a:latin typeface="+mn-lt"/>
                        <a:ea typeface="+mn-ea"/>
                        <a:cs typeface="+mn-cs"/>
                      </a:endParaRPr>
                    </a:p>
                  </a:txBody>
                  <a:tcPr marL="9144" marR="9144" marT="18288" marB="18288" anchor="ctr" horzOverflow="overflow"/>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500" u="none" strike="noStrike" kern="1200" cap="none" normalizeH="0" baseline="0" dirty="0" smtClean="0">
                          <a:ln>
                            <a:noFill/>
                          </a:ln>
                          <a:effectLst/>
                        </a:rPr>
                        <a:t>Disruption Critical</a:t>
                      </a:r>
                      <a:endParaRPr kumimoji="0" lang="en-US" sz="1500" u="none" strike="noStrike" kern="1200" cap="none" normalizeH="0" baseline="0" dirty="0" smtClean="0">
                        <a:ln>
                          <a:noFill/>
                        </a:ln>
                        <a:solidFill>
                          <a:sysClr val="windowText" lastClr="000000"/>
                        </a:solidFill>
                        <a:effectLst/>
                        <a:latin typeface="+mn-lt"/>
                        <a:ea typeface="+mn-ea"/>
                        <a:cs typeface="+mn-cs"/>
                      </a:endParaRPr>
                    </a:p>
                  </a:txBody>
                  <a:tcPr marL="9144" marR="9144" marT="18288" marB="18288" anchor="ctr" horzOverflow="overflow"/>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500" u="none" strike="noStrike" kern="1200" cap="none" normalizeH="0" baseline="0" dirty="0" smtClean="0">
                          <a:ln>
                            <a:noFill/>
                          </a:ln>
                          <a:effectLst/>
                        </a:rPr>
                        <a:t>Delay Critical</a:t>
                      </a:r>
                      <a:endParaRPr kumimoji="0" lang="en-US" sz="1500" u="none" strike="noStrike" kern="1200" cap="none" normalizeH="0" baseline="0" dirty="0" smtClean="0">
                        <a:ln>
                          <a:noFill/>
                        </a:ln>
                        <a:solidFill>
                          <a:sysClr val="windowText" lastClr="000000"/>
                        </a:solidFill>
                        <a:effectLst/>
                        <a:latin typeface="+mn-lt"/>
                        <a:ea typeface="+mn-ea"/>
                        <a:cs typeface="+mn-cs"/>
                      </a:endParaRPr>
                    </a:p>
                  </a:txBody>
                  <a:tcPr marL="9144" marR="9144" marT="18288" marB="18288" anchor="ctr" horzOverflow="overflow"/>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500" u="none" strike="noStrike" kern="1200" cap="none" normalizeH="0" baseline="0" dirty="0" smtClean="0">
                          <a:ln>
                            <a:noFill/>
                          </a:ln>
                          <a:effectLst/>
                        </a:rPr>
                        <a:t>Data Volume</a:t>
                      </a:r>
                      <a:endParaRPr kumimoji="0" lang="en-US" sz="1500" u="none" strike="noStrike" kern="1200" cap="none" normalizeH="0" baseline="0" dirty="0" smtClean="0">
                        <a:ln>
                          <a:noFill/>
                        </a:ln>
                        <a:solidFill>
                          <a:sysClr val="windowText" lastClr="000000"/>
                        </a:solidFill>
                        <a:effectLst/>
                        <a:latin typeface="+mn-lt"/>
                        <a:ea typeface="+mn-ea"/>
                        <a:cs typeface="+mn-cs"/>
                      </a:endParaRPr>
                    </a:p>
                  </a:txBody>
                  <a:tcPr marL="9144" marR="9144" marT="18288" marB="18288" anchor="ctr" horzOverflow="overflow"/>
                </a:tc>
              </a:tr>
              <a:tr h="158750">
                <a:tc rowSpan="3">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500" u="none" strike="noStrike" kern="1200" cap="none" normalizeH="0" baseline="0" dirty="0" smtClean="0">
                          <a:ln>
                            <a:noFill/>
                          </a:ln>
                          <a:effectLst/>
                        </a:rPr>
                        <a:t>Shipbuilding</a:t>
                      </a:r>
                    </a:p>
                    <a:p>
                      <a:pPr marL="0" marR="0" lvl="0" indent="0" algn="ctr" defTabSz="914400" rtl="0" eaLnBrk="1" fontAlgn="base" latinLnBrk="0" hangingPunct="1">
                        <a:lnSpc>
                          <a:spcPct val="115000"/>
                        </a:lnSpc>
                        <a:spcBef>
                          <a:spcPct val="0"/>
                        </a:spcBef>
                        <a:spcAft>
                          <a:spcPct val="0"/>
                        </a:spcAft>
                        <a:buClrTx/>
                        <a:buSzTx/>
                        <a:buFontTx/>
                        <a:buNone/>
                        <a:tabLst/>
                      </a:pPr>
                      <a:r>
                        <a:rPr kumimoji="0" lang="en-US" sz="1500" u="none" strike="noStrike" kern="1200" cap="none" normalizeH="0" baseline="0" dirty="0" smtClean="0">
                          <a:ln>
                            <a:noFill/>
                          </a:ln>
                          <a:effectLst/>
                        </a:rPr>
                        <a:t>Facilities</a:t>
                      </a:r>
                      <a:endParaRPr kumimoji="0" lang="en-US" sz="1500" u="none" strike="noStrike" kern="1200" cap="none" normalizeH="0" baseline="0" dirty="0" smtClean="0">
                        <a:ln>
                          <a:noFill/>
                        </a:ln>
                        <a:solidFill>
                          <a:sysClr val="windowText" lastClr="000000"/>
                        </a:solidFill>
                        <a:effectLst/>
                        <a:latin typeface="+mn-lt"/>
                        <a:ea typeface="+mn-ea"/>
                        <a:cs typeface="+mn-cs"/>
                      </a:endParaRPr>
                    </a:p>
                  </a:txBody>
                  <a:tcPr marL="9144" marR="9144" marT="18288" marB="18288" anchor="ctr" horzOverflow="overflow"/>
                </a:tc>
                <a:tc>
                  <a:txBody>
                    <a:bodyPr/>
                    <a:lstStyle/>
                    <a:p>
                      <a:pPr marL="60325" marR="0" lvl="0" indent="0" algn="l" defTabSz="914400" rtl="0" eaLnBrk="1" fontAlgn="base" latinLnBrk="0" hangingPunct="1">
                        <a:lnSpc>
                          <a:spcPct val="115000"/>
                        </a:lnSpc>
                        <a:spcBef>
                          <a:spcPct val="0"/>
                        </a:spcBef>
                        <a:spcAft>
                          <a:spcPct val="0"/>
                        </a:spcAft>
                        <a:buClrTx/>
                        <a:buSzTx/>
                        <a:buFontTx/>
                        <a:buNone/>
                        <a:tabLst/>
                      </a:pPr>
                      <a:r>
                        <a:rPr kumimoji="0" lang="en-US" sz="1500" u="none" strike="noStrike" kern="1200" cap="none" normalizeH="0" baseline="0" dirty="0" smtClean="0">
                          <a:ln>
                            <a:noFill/>
                          </a:ln>
                          <a:effectLst/>
                        </a:rPr>
                        <a:t>Shop Demand and Capacity Including Shutdowns</a:t>
                      </a:r>
                      <a:endParaRPr kumimoji="0" lang="en-US" sz="1500" u="none" strike="noStrike" kern="1200" cap="none" normalizeH="0" baseline="0" dirty="0" smtClean="0">
                        <a:ln>
                          <a:noFill/>
                        </a:ln>
                        <a:solidFill>
                          <a:sysClr val="windowText" lastClr="000000"/>
                        </a:solidFill>
                        <a:effectLst/>
                        <a:latin typeface="+mn-lt"/>
                        <a:ea typeface="+mn-ea"/>
                        <a:cs typeface="+mn-cs"/>
                      </a:endParaRPr>
                    </a:p>
                  </a:txBody>
                  <a:tcPr marL="9144" marR="9144" marT="18288" marB="18288" anchor="ctr" horzOverflow="overflow"/>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500" u="none" strike="noStrike" kern="1200" cap="none" normalizeH="0" baseline="0" dirty="0" smtClean="0">
                          <a:ln>
                            <a:noFill/>
                          </a:ln>
                          <a:effectLst/>
                        </a:rPr>
                        <a:t>X</a:t>
                      </a:r>
                      <a:endParaRPr kumimoji="0" lang="en-US" sz="1500" u="none" strike="noStrike" kern="1200" cap="none" normalizeH="0" baseline="0" dirty="0" smtClean="0">
                        <a:ln>
                          <a:noFill/>
                        </a:ln>
                        <a:solidFill>
                          <a:sysClr val="windowText" lastClr="000000"/>
                        </a:solidFill>
                        <a:effectLst/>
                        <a:latin typeface="+mn-lt"/>
                        <a:ea typeface="+mn-ea"/>
                        <a:cs typeface="+mn-cs"/>
                      </a:endParaRPr>
                    </a:p>
                  </a:txBody>
                  <a:tcPr marL="9144" marR="9144" marT="18288" marB="18288" anchor="ctr" horzOverflow="overflow"/>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500" u="none" strike="noStrike" kern="1200" cap="none" normalizeH="0" baseline="0" dirty="0" smtClean="0">
                          <a:ln>
                            <a:noFill/>
                          </a:ln>
                          <a:effectLst/>
                        </a:rPr>
                        <a:t>X</a:t>
                      </a:r>
                      <a:endParaRPr kumimoji="0" lang="en-US" sz="1500" u="none" strike="noStrike" kern="1200" cap="none" normalizeH="0" baseline="0" dirty="0" smtClean="0">
                        <a:ln>
                          <a:noFill/>
                        </a:ln>
                        <a:solidFill>
                          <a:sysClr val="windowText" lastClr="000000"/>
                        </a:solidFill>
                        <a:effectLst/>
                        <a:latin typeface="+mn-lt"/>
                        <a:ea typeface="+mn-ea"/>
                        <a:cs typeface="+mn-cs"/>
                      </a:endParaRPr>
                    </a:p>
                  </a:txBody>
                  <a:tcPr marL="9144" marR="9144" marT="18288" marB="18288" anchor="ctr" horzOverflow="overflow"/>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500" u="none" strike="noStrike" kern="1200" cap="none" normalizeH="0" baseline="0" dirty="0" smtClean="0">
                          <a:ln>
                            <a:noFill/>
                          </a:ln>
                          <a:effectLst/>
                        </a:rPr>
                        <a:t>Low</a:t>
                      </a:r>
                      <a:endParaRPr kumimoji="0" lang="en-US" sz="1500" u="none" strike="noStrike" kern="1200" cap="none" normalizeH="0" baseline="0" dirty="0" smtClean="0">
                        <a:ln>
                          <a:noFill/>
                        </a:ln>
                        <a:solidFill>
                          <a:sysClr val="windowText" lastClr="000000"/>
                        </a:solidFill>
                        <a:effectLst/>
                        <a:latin typeface="+mn-lt"/>
                        <a:ea typeface="+mn-ea"/>
                        <a:cs typeface="+mn-cs"/>
                      </a:endParaRPr>
                    </a:p>
                  </a:txBody>
                  <a:tcPr marL="9144" marR="9144" marT="18288" marB="18288" anchor="ctr" horzOverflow="overflow"/>
                </a:tc>
              </a:tr>
              <a:tr h="158750">
                <a:tc vMerge="1">
                  <a:txBody>
                    <a:bodyPr/>
                    <a:lstStyle/>
                    <a:p>
                      <a:endParaRPr lang="en-US"/>
                    </a:p>
                  </a:txBody>
                  <a:tcPr/>
                </a:tc>
                <a:tc>
                  <a:txBody>
                    <a:bodyPr/>
                    <a:lstStyle/>
                    <a:p>
                      <a:pPr marL="60325" marR="0" lvl="0" indent="0" algn="l" defTabSz="914400" rtl="0" eaLnBrk="1" fontAlgn="base" latinLnBrk="0" hangingPunct="1">
                        <a:lnSpc>
                          <a:spcPct val="115000"/>
                        </a:lnSpc>
                        <a:spcBef>
                          <a:spcPct val="0"/>
                        </a:spcBef>
                        <a:spcAft>
                          <a:spcPct val="0"/>
                        </a:spcAft>
                        <a:buClrTx/>
                        <a:buSzTx/>
                        <a:buFontTx/>
                        <a:buNone/>
                        <a:tabLst/>
                      </a:pPr>
                      <a:r>
                        <a:rPr kumimoji="0" lang="en-US" sz="1500" u="none" strike="noStrike" kern="1200" cap="none" normalizeH="0" baseline="0" dirty="0" smtClean="0">
                          <a:ln>
                            <a:noFill/>
                          </a:ln>
                          <a:effectLst/>
                        </a:rPr>
                        <a:t>Outsourcing Statements of Work</a:t>
                      </a:r>
                      <a:endParaRPr kumimoji="0" lang="en-US" sz="1500" u="none" strike="noStrike" kern="1200" cap="none" normalizeH="0" baseline="0" dirty="0" smtClean="0">
                        <a:ln>
                          <a:noFill/>
                        </a:ln>
                        <a:solidFill>
                          <a:sysClr val="windowText" lastClr="000000"/>
                        </a:solidFill>
                        <a:effectLst/>
                        <a:latin typeface="+mn-lt"/>
                        <a:ea typeface="+mn-ea"/>
                        <a:cs typeface="+mn-cs"/>
                      </a:endParaRPr>
                    </a:p>
                  </a:txBody>
                  <a:tcPr marL="9144" marR="9144" marT="18288" marB="18288" anchor="ctr" horzOverflow="overflow"/>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500" u="none" strike="noStrike" kern="1200" cap="none" normalizeH="0" baseline="0" dirty="0" smtClean="0">
                          <a:ln>
                            <a:noFill/>
                          </a:ln>
                          <a:effectLst/>
                        </a:rPr>
                        <a:t> </a:t>
                      </a:r>
                      <a:endParaRPr kumimoji="0" lang="en-US" sz="1500" u="none" strike="noStrike" kern="1200" cap="none" normalizeH="0" baseline="0" dirty="0" smtClean="0">
                        <a:ln>
                          <a:noFill/>
                        </a:ln>
                        <a:solidFill>
                          <a:sysClr val="windowText" lastClr="000000"/>
                        </a:solidFill>
                        <a:effectLst/>
                        <a:latin typeface="+mn-lt"/>
                        <a:ea typeface="+mn-ea"/>
                        <a:cs typeface="+mn-cs"/>
                      </a:endParaRPr>
                    </a:p>
                  </a:txBody>
                  <a:tcPr marL="9144" marR="9144" marT="18288" marB="18288" anchor="ctr" horzOverflow="overflow"/>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500" u="none" strike="noStrike" kern="1200" cap="none" normalizeH="0" baseline="0" dirty="0" smtClean="0">
                          <a:ln>
                            <a:noFill/>
                          </a:ln>
                          <a:effectLst/>
                        </a:rPr>
                        <a:t> </a:t>
                      </a:r>
                      <a:endParaRPr kumimoji="0" lang="en-US" sz="1500" u="none" strike="noStrike" kern="1200" cap="none" normalizeH="0" baseline="0" dirty="0" smtClean="0">
                        <a:ln>
                          <a:noFill/>
                        </a:ln>
                        <a:solidFill>
                          <a:sysClr val="windowText" lastClr="000000"/>
                        </a:solidFill>
                        <a:effectLst/>
                        <a:latin typeface="+mn-lt"/>
                        <a:ea typeface="+mn-ea"/>
                        <a:cs typeface="+mn-cs"/>
                      </a:endParaRPr>
                    </a:p>
                  </a:txBody>
                  <a:tcPr marL="9144" marR="9144" marT="18288" marB="18288" anchor="ctr" horzOverflow="overflow"/>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500" u="none" strike="noStrike" kern="1200" cap="none" normalizeH="0" baseline="0" dirty="0" smtClean="0">
                          <a:ln>
                            <a:noFill/>
                          </a:ln>
                          <a:effectLst/>
                        </a:rPr>
                        <a:t>Medium</a:t>
                      </a:r>
                      <a:endParaRPr kumimoji="0" lang="en-US" sz="1500" u="none" strike="noStrike" kern="1200" cap="none" normalizeH="0" baseline="0" dirty="0" smtClean="0">
                        <a:ln>
                          <a:noFill/>
                        </a:ln>
                        <a:solidFill>
                          <a:sysClr val="windowText" lastClr="000000"/>
                        </a:solidFill>
                        <a:effectLst/>
                        <a:latin typeface="+mn-lt"/>
                        <a:ea typeface="+mn-ea"/>
                        <a:cs typeface="+mn-cs"/>
                      </a:endParaRPr>
                    </a:p>
                  </a:txBody>
                  <a:tcPr marL="9144" marR="9144" marT="18288" marB="18288" anchor="ctr" horzOverflow="overflow"/>
                </a:tc>
              </a:tr>
              <a:tr h="158750">
                <a:tc vMerge="1">
                  <a:txBody>
                    <a:bodyPr/>
                    <a:lstStyle/>
                    <a:p>
                      <a:endParaRPr lang="en-US"/>
                    </a:p>
                  </a:txBody>
                  <a:tcPr/>
                </a:tc>
                <a:tc>
                  <a:txBody>
                    <a:bodyPr/>
                    <a:lstStyle/>
                    <a:p>
                      <a:pPr marL="60325" marR="0" lvl="0" indent="0" algn="l" defTabSz="914400" rtl="0" eaLnBrk="1" fontAlgn="base" latinLnBrk="0" hangingPunct="1">
                        <a:lnSpc>
                          <a:spcPct val="115000"/>
                        </a:lnSpc>
                        <a:spcBef>
                          <a:spcPct val="0"/>
                        </a:spcBef>
                        <a:spcAft>
                          <a:spcPct val="0"/>
                        </a:spcAft>
                        <a:buClrTx/>
                        <a:buSzTx/>
                        <a:buFontTx/>
                        <a:buNone/>
                        <a:tabLst/>
                      </a:pPr>
                      <a:r>
                        <a:rPr kumimoji="0" lang="en-US" sz="1500" u="none" strike="noStrike" kern="1200" cap="none" normalizeH="0" baseline="0" dirty="0" smtClean="0">
                          <a:ln>
                            <a:noFill/>
                          </a:ln>
                          <a:effectLst/>
                        </a:rPr>
                        <a:t>Facilities and Capital Equipment Upgrades</a:t>
                      </a:r>
                      <a:endParaRPr kumimoji="0" lang="en-US" sz="1500" u="none" strike="noStrike" kern="1200" cap="none" normalizeH="0" baseline="0" dirty="0" smtClean="0">
                        <a:ln>
                          <a:noFill/>
                        </a:ln>
                        <a:solidFill>
                          <a:sysClr val="windowText" lastClr="000000"/>
                        </a:solidFill>
                        <a:effectLst/>
                        <a:latin typeface="+mn-lt"/>
                        <a:ea typeface="+mn-ea"/>
                        <a:cs typeface="+mn-cs"/>
                      </a:endParaRPr>
                    </a:p>
                  </a:txBody>
                  <a:tcPr marL="9144" marR="9144" marT="18288" marB="18288" anchor="ctr" horzOverflow="overflow"/>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500" u="none" strike="noStrike" kern="1200" cap="none" normalizeH="0" baseline="0" dirty="0" smtClean="0">
                          <a:ln>
                            <a:noFill/>
                          </a:ln>
                          <a:effectLst/>
                        </a:rPr>
                        <a:t> </a:t>
                      </a:r>
                      <a:endParaRPr kumimoji="0" lang="en-US" sz="1500" u="none" strike="noStrike" kern="1200" cap="none" normalizeH="0" baseline="0" dirty="0" smtClean="0">
                        <a:ln>
                          <a:noFill/>
                        </a:ln>
                        <a:solidFill>
                          <a:sysClr val="windowText" lastClr="000000"/>
                        </a:solidFill>
                        <a:effectLst/>
                        <a:latin typeface="+mn-lt"/>
                        <a:ea typeface="+mn-ea"/>
                        <a:cs typeface="+mn-cs"/>
                      </a:endParaRPr>
                    </a:p>
                  </a:txBody>
                  <a:tcPr marL="9144" marR="9144" marT="18288" marB="18288" anchor="ctr" horzOverflow="overflow"/>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500" u="none" strike="noStrike" kern="1200" cap="none" normalizeH="0" baseline="0" dirty="0" smtClean="0">
                          <a:ln>
                            <a:noFill/>
                          </a:ln>
                          <a:effectLst/>
                        </a:rPr>
                        <a:t> </a:t>
                      </a:r>
                      <a:endParaRPr kumimoji="0" lang="en-US" sz="1500" u="none" strike="noStrike" kern="1200" cap="none" normalizeH="0" baseline="0" dirty="0" smtClean="0">
                        <a:ln>
                          <a:noFill/>
                        </a:ln>
                        <a:solidFill>
                          <a:sysClr val="windowText" lastClr="000000"/>
                        </a:solidFill>
                        <a:effectLst/>
                        <a:latin typeface="+mn-lt"/>
                        <a:ea typeface="+mn-ea"/>
                        <a:cs typeface="+mn-cs"/>
                      </a:endParaRPr>
                    </a:p>
                  </a:txBody>
                  <a:tcPr marL="9144" marR="9144" marT="18288" marB="18288" anchor="ctr" horzOverflow="overflow"/>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500" u="none" strike="noStrike" kern="1200" cap="none" normalizeH="0" baseline="0" dirty="0" smtClean="0">
                          <a:ln>
                            <a:noFill/>
                          </a:ln>
                          <a:effectLst/>
                        </a:rPr>
                        <a:t>Low</a:t>
                      </a:r>
                      <a:endParaRPr kumimoji="0" lang="en-US" sz="1500" u="none" strike="noStrike" kern="1200" cap="none" normalizeH="0" baseline="0" dirty="0" smtClean="0">
                        <a:ln>
                          <a:noFill/>
                        </a:ln>
                        <a:solidFill>
                          <a:sysClr val="windowText" lastClr="000000"/>
                        </a:solidFill>
                        <a:effectLst/>
                        <a:latin typeface="+mn-lt"/>
                        <a:ea typeface="+mn-ea"/>
                        <a:cs typeface="+mn-cs"/>
                      </a:endParaRPr>
                    </a:p>
                  </a:txBody>
                  <a:tcPr marL="9144" marR="9144" marT="18288" marB="18288" anchor="ctr" horzOverflow="overflow"/>
                </a:tc>
              </a:tr>
              <a:tr h="158750">
                <a:tc rowSpan="4">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500" u="none" strike="noStrike" kern="1200" cap="none" normalizeH="0" baseline="0" dirty="0" smtClean="0">
                          <a:ln>
                            <a:noFill/>
                          </a:ln>
                          <a:effectLst/>
                        </a:rPr>
                        <a:t>Accounting</a:t>
                      </a:r>
                      <a:endParaRPr kumimoji="0" lang="en-US" sz="1500" u="none" strike="noStrike" kern="1200" cap="none" normalizeH="0" baseline="0" dirty="0" smtClean="0">
                        <a:ln>
                          <a:noFill/>
                        </a:ln>
                        <a:solidFill>
                          <a:sysClr val="windowText" lastClr="000000"/>
                        </a:solidFill>
                        <a:effectLst/>
                        <a:latin typeface="+mn-lt"/>
                        <a:ea typeface="+mn-ea"/>
                        <a:cs typeface="+mn-cs"/>
                      </a:endParaRPr>
                    </a:p>
                  </a:txBody>
                  <a:tcPr marL="9144" marR="9144" marT="18288" marB="18288" anchor="ctr" horzOverflow="overflow"/>
                </a:tc>
                <a:tc>
                  <a:txBody>
                    <a:bodyPr/>
                    <a:lstStyle/>
                    <a:p>
                      <a:pPr marL="60325" marR="0" lvl="0" indent="0" algn="l" defTabSz="914400" rtl="0" eaLnBrk="1" fontAlgn="base" latinLnBrk="0" hangingPunct="1">
                        <a:lnSpc>
                          <a:spcPct val="115000"/>
                        </a:lnSpc>
                        <a:spcBef>
                          <a:spcPct val="0"/>
                        </a:spcBef>
                        <a:spcAft>
                          <a:spcPct val="0"/>
                        </a:spcAft>
                        <a:buClrTx/>
                        <a:buSzTx/>
                        <a:buFontTx/>
                        <a:buNone/>
                        <a:tabLst/>
                      </a:pPr>
                      <a:r>
                        <a:rPr kumimoji="0" lang="en-US" sz="1500" u="none" strike="noStrike" kern="1200" cap="none" normalizeH="0" baseline="0" dirty="0" smtClean="0">
                          <a:ln>
                            <a:noFill/>
                          </a:ln>
                          <a:effectLst/>
                        </a:rPr>
                        <a:t>Historical Returned Cost Data</a:t>
                      </a:r>
                      <a:endParaRPr kumimoji="0" lang="en-US" sz="1500" u="none" strike="noStrike" kern="1200" cap="none" normalizeH="0" baseline="0" dirty="0" smtClean="0">
                        <a:ln>
                          <a:noFill/>
                        </a:ln>
                        <a:solidFill>
                          <a:sysClr val="windowText" lastClr="000000"/>
                        </a:solidFill>
                        <a:effectLst/>
                        <a:latin typeface="+mn-lt"/>
                        <a:ea typeface="+mn-ea"/>
                        <a:cs typeface="+mn-cs"/>
                      </a:endParaRPr>
                    </a:p>
                  </a:txBody>
                  <a:tcPr marL="9144" marR="9144" marT="18288" marB="18288" anchor="ctr" horzOverflow="overflow"/>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500" u="none" strike="noStrike" kern="1200" cap="none" normalizeH="0" baseline="0" dirty="0" smtClean="0">
                          <a:ln>
                            <a:noFill/>
                          </a:ln>
                          <a:effectLst/>
                        </a:rPr>
                        <a:t>X</a:t>
                      </a:r>
                      <a:endParaRPr kumimoji="0" lang="en-US" sz="1500" u="none" strike="noStrike" kern="1200" cap="none" normalizeH="0" baseline="0" dirty="0" smtClean="0">
                        <a:ln>
                          <a:noFill/>
                        </a:ln>
                        <a:solidFill>
                          <a:sysClr val="windowText" lastClr="000000"/>
                        </a:solidFill>
                        <a:effectLst/>
                        <a:latin typeface="+mn-lt"/>
                        <a:ea typeface="+mn-ea"/>
                        <a:cs typeface="+mn-cs"/>
                      </a:endParaRPr>
                    </a:p>
                  </a:txBody>
                  <a:tcPr marL="9144" marR="9144" marT="18288" marB="18288" anchor="ctr" horzOverflow="overflow"/>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500" u="none" strike="noStrike" kern="1200" cap="none" normalizeH="0" baseline="0" dirty="0" smtClean="0">
                          <a:ln>
                            <a:noFill/>
                          </a:ln>
                          <a:effectLst/>
                        </a:rPr>
                        <a:t> </a:t>
                      </a:r>
                      <a:endParaRPr kumimoji="0" lang="en-US" sz="1500" u="none" strike="noStrike" kern="1200" cap="none" normalizeH="0" baseline="0" dirty="0" smtClean="0">
                        <a:ln>
                          <a:noFill/>
                        </a:ln>
                        <a:solidFill>
                          <a:sysClr val="windowText" lastClr="000000"/>
                        </a:solidFill>
                        <a:effectLst/>
                        <a:latin typeface="+mn-lt"/>
                        <a:ea typeface="+mn-ea"/>
                        <a:cs typeface="+mn-cs"/>
                      </a:endParaRPr>
                    </a:p>
                  </a:txBody>
                  <a:tcPr marL="9144" marR="9144" marT="18288" marB="18288" anchor="ctr" horzOverflow="overflow"/>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500" u="none" strike="noStrike" kern="1200" cap="none" normalizeH="0" baseline="0" dirty="0" smtClean="0">
                          <a:ln>
                            <a:noFill/>
                          </a:ln>
                          <a:effectLst/>
                        </a:rPr>
                        <a:t>Medium</a:t>
                      </a:r>
                      <a:endParaRPr kumimoji="0" lang="en-US" sz="1500" u="none" strike="noStrike" kern="1200" cap="none" normalizeH="0" baseline="0" dirty="0" smtClean="0">
                        <a:ln>
                          <a:noFill/>
                        </a:ln>
                        <a:solidFill>
                          <a:sysClr val="windowText" lastClr="000000"/>
                        </a:solidFill>
                        <a:effectLst/>
                        <a:latin typeface="+mn-lt"/>
                        <a:ea typeface="+mn-ea"/>
                        <a:cs typeface="+mn-cs"/>
                      </a:endParaRPr>
                    </a:p>
                  </a:txBody>
                  <a:tcPr marL="9144" marR="9144" marT="18288" marB="18288" anchor="ctr" horzOverflow="overflow"/>
                </a:tc>
              </a:tr>
              <a:tr h="230188">
                <a:tc vMerge="1">
                  <a:txBody>
                    <a:bodyPr/>
                    <a:lstStyle/>
                    <a:p>
                      <a:endParaRPr lang="en-US"/>
                    </a:p>
                  </a:txBody>
                  <a:tcPr/>
                </a:tc>
                <a:tc>
                  <a:txBody>
                    <a:bodyPr/>
                    <a:lstStyle/>
                    <a:p>
                      <a:pPr marL="60325" marR="0" lvl="0" indent="0" algn="l" defTabSz="914400" rtl="0" eaLnBrk="1" fontAlgn="base" latinLnBrk="0" hangingPunct="1">
                        <a:lnSpc>
                          <a:spcPct val="115000"/>
                        </a:lnSpc>
                        <a:spcBef>
                          <a:spcPct val="0"/>
                        </a:spcBef>
                        <a:spcAft>
                          <a:spcPct val="0"/>
                        </a:spcAft>
                        <a:buClrTx/>
                        <a:buSzTx/>
                        <a:buFontTx/>
                        <a:buNone/>
                        <a:tabLst/>
                      </a:pPr>
                      <a:r>
                        <a:rPr kumimoji="0" lang="en-US" sz="1500" u="none" strike="noStrike" kern="1200" cap="none" normalizeH="0" baseline="0" dirty="0" smtClean="0">
                          <a:ln>
                            <a:noFill/>
                          </a:ln>
                          <a:effectLst/>
                        </a:rPr>
                        <a:t>Annual Operating Budget, Allocations, and Changes</a:t>
                      </a:r>
                      <a:endParaRPr kumimoji="0" lang="en-US" sz="1500" u="none" strike="noStrike" kern="1200" cap="none" normalizeH="0" baseline="0" dirty="0" smtClean="0">
                        <a:ln>
                          <a:noFill/>
                        </a:ln>
                        <a:solidFill>
                          <a:sysClr val="windowText" lastClr="000000"/>
                        </a:solidFill>
                        <a:effectLst/>
                        <a:latin typeface="+mn-lt"/>
                        <a:ea typeface="+mn-ea"/>
                        <a:cs typeface="+mn-cs"/>
                      </a:endParaRPr>
                    </a:p>
                  </a:txBody>
                  <a:tcPr marL="9144" marR="9144" marT="18288" marB="18288" anchor="ctr" horzOverflow="overflow"/>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500" u="none" strike="noStrike" kern="1200" cap="none" normalizeH="0" baseline="0" dirty="0" smtClean="0">
                          <a:ln>
                            <a:noFill/>
                          </a:ln>
                          <a:effectLst/>
                        </a:rPr>
                        <a:t> </a:t>
                      </a:r>
                      <a:endParaRPr kumimoji="0" lang="en-US" sz="1500" u="none" strike="noStrike" kern="1200" cap="none" normalizeH="0" baseline="0" dirty="0" smtClean="0">
                        <a:ln>
                          <a:noFill/>
                        </a:ln>
                        <a:solidFill>
                          <a:sysClr val="windowText" lastClr="000000"/>
                        </a:solidFill>
                        <a:effectLst/>
                        <a:latin typeface="+mn-lt"/>
                        <a:ea typeface="+mn-ea"/>
                        <a:cs typeface="+mn-cs"/>
                      </a:endParaRPr>
                    </a:p>
                  </a:txBody>
                  <a:tcPr marL="9144" marR="9144" marT="18288" marB="18288" anchor="ctr" horzOverflow="overflow"/>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500" u="none" strike="noStrike" kern="1200" cap="none" normalizeH="0" baseline="0" dirty="0" smtClean="0">
                          <a:ln>
                            <a:noFill/>
                          </a:ln>
                          <a:effectLst/>
                        </a:rPr>
                        <a:t> </a:t>
                      </a:r>
                      <a:endParaRPr kumimoji="0" lang="en-US" sz="1500" u="none" strike="noStrike" kern="1200" cap="none" normalizeH="0" baseline="0" dirty="0" smtClean="0">
                        <a:ln>
                          <a:noFill/>
                        </a:ln>
                        <a:solidFill>
                          <a:sysClr val="windowText" lastClr="000000"/>
                        </a:solidFill>
                        <a:effectLst/>
                        <a:latin typeface="+mn-lt"/>
                        <a:ea typeface="+mn-ea"/>
                        <a:cs typeface="+mn-cs"/>
                      </a:endParaRPr>
                    </a:p>
                  </a:txBody>
                  <a:tcPr marL="9144" marR="9144" marT="18288" marB="18288" anchor="ctr" horzOverflow="overflow"/>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500" u="none" strike="noStrike" kern="1200" cap="none" normalizeH="0" baseline="0" dirty="0" smtClean="0">
                          <a:ln>
                            <a:noFill/>
                          </a:ln>
                          <a:effectLst/>
                        </a:rPr>
                        <a:t>Medium</a:t>
                      </a:r>
                      <a:endParaRPr kumimoji="0" lang="en-US" sz="1500" u="none" strike="noStrike" kern="1200" cap="none" normalizeH="0" baseline="0" dirty="0" smtClean="0">
                        <a:ln>
                          <a:noFill/>
                        </a:ln>
                        <a:solidFill>
                          <a:sysClr val="windowText" lastClr="000000"/>
                        </a:solidFill>
                        <a:effectLst/>
                        <a:latin typeface="+mn-lt"/>
                        <a:ea typeface="+mn-ea"/>
                        <a:cs typeface="+mn-cs"/>
                      </a:endParaRPr>
                    </a:p>
                  </a:txBody>
                  <a:tcPr marL="9144" marR="9144" marT="18288" marB="18288" anchor="ctr" horzOverflow="overflow"/>
                </a:tc>
              </a:tr>
              <a:tr h="158750">
                <a:tc vMerge="1">
                  <a:txBody>
                    <a:bodyPr/>
                    <a:lstStyle/>
                    <a:p>
                      <a:endParaRPr lang="en-US"/>
                    </a:p>
                  </a:txBody>
                  <a:tcPr/>
                </a:tc>
                <a:tc>
                  <a:txBody>
                    <a:bodyPr/>
                    <a:lstStyle/>
                    <a:p>
                      <a:pPr marL="60325" marR="0" lvl="0" indent="0" algn="l" defTabSz="914400" rtl="0" eaLnBrk="1" fontAlgn="base" latinLnBrk="0" hangingPunct="1">
                        <a:lnSpc>
                          <a:spcPct val="115000"/>
                        </a:lnSpc>
                        <a:spcBef>
                          <a:spcPct val="0"/>
                        </a:spcBef>
                        <a:spcAft>
                          <a:spcPct val="0"/>
                        </a:spcAft>
                        <a:buClrTx/>
                        <a:buSzTx/>
                        <a:buFontTx/>
                        <a:buNone/>
                        <a:tabLst/>
                      </a:pPr>
                      <a:r>
                        <a:rPr kumimoji="0" lang="en-US" sz="1500" u="none" strike="noStrike" kern="1200" cap="none" normalizeH="0" baseline="0" dirty="0" smtClean="0">
                          <a:ln>
                            <a:noFill/>
                          </a:ln>
                          <a:effectLst/>
                        </a:rPr>
                        <a:t>Sales and Margins Financial Database</a:t>
                      </a:r>
                      <a:endParaRPr kumimoji="0" lang="en-US" sz="1500" u="none" strike="noStrike" kern="1200" cap="none" normalizeH="0" baseline="0" dirty="0" smtClean="0">
                        <a:ln>
                          <a:noFill/>
                        </a:ln>
                        <a:solidFill>
                          <a:sysClr val="windowText" lastClr="000000"/>
                        </a:solidFill>
                        <a:effectLst/>
                        <a:latin typeface="+mn-lt"/>
                        <a:ea typeface="+mn-ea"/>
                        <a:cs typeface="+mn-cs"/>
                      </a:endParaRPr>
                    </a:p>
                  </a:txBody>
                  <a:tcPr marL="9144" marR="9144" marT="18288" marB="18288" anchor="ctr" horzOverflow="overflow"/>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500" u="none" strike="noStrike" kern="1200" cap="none" normalizeH="0" baseline="0" dirty="0" smtClean="0">
                          <a:ln>
                            <a:noFill/>
                          </a:ln>
                          <a:effectLst/>
                        </a:rPr>
                        <a:t> </a:t>
                      </a:r>
                      <a:endParaRPr kumimoji="0" lang="en-US" sz="1500" u="none" strike="noStrike" kern="1200" cap="none" normalizeH="0" baseline="0" dirty="0" smtClean="0">
                        <a:ln>
                          <a:noFill/>
                        </a:ln>
                        <a:solidFill>
                          <a:sysClr val="windowText" lastClr="000000"/>
                        </a:solidFill>
                        <a:effectLst/>
                        <a:latin typeface="+mn-lt"/>
                        <a:ea typeface="+mn-ea"/>
                        <a:cs typeface="+mn-cs"/>
                      </a:endParaRPr>
                    </a:p>
                  </a:txBody>
                  <a:tcPr marL="9144" marR="9144" marT="18288" marB="18288" anchor="ctr" horzOverflow="overflow"/>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500" u="none" strike="noStrike" kern="1200" cap="none" normalizeH="0" baseline="0" dirty="0" smtClean="0">
                          <a:ln>
                            <a:noFill/>
                          </a:ln>
                          <a:effectLst/>
                        </a:rPr>
                        <a:t> </a:t>
                      </a:r>
                      <a:endParaRPr kumimoji="0" lang="en-US" sz="1500" u="none" strike="noStrike" kern="1200" cap="none" normalizeH="0" baseline="0" dirty="0" smtClean="0">
                        <a:ln>
                          <a:noFill/>
                        </a:ln>
                        <a:solidFill>
                          <a:sysClr val="windowText" lastClr="000000"/>
                        </a:solidFill>
                        <a:effectLst/>
                        <a:latin typeface="+mn-lt"/>
                        <a:ea typeface="+mn-ea"/>
                        <a:cs typeface="+mn-cs"/>
                      </a:endParaRPr>
                    </a:p>
                  </a:txBody>
                  <a:tcPr marL="9144" marR="9144" marT="18288" marB="18288" anchor="ctr" horzOverflow="overflow"/>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500" u="none" strike="noStrike" kern="1200" cap="none" normalizeH="0" baseline="0" dirty="0" smtClean="0">
                          <a:ln>
                            <a:noFill/>
                          </a:ln>
                          <a:effectLst/>
                        </a:rPr>
                        <a:t>High</a:t>
                      </a:r>
                      <a:endParaRPr kumimoji="0" lang="en-US" sz="1500" u="none" strike="noStrike" kern="1200" cap="none" normalizeH="0" baseline="0" dirty="0" smtClean="0">
                        <a:ln>
                          <a:noFill/>
                        </a:ln>
                        <a:solidFill>
                          <a:sysClr val="windowText" lastClr="000000"/>
                        </a:solidFill>
                        <a:effectLst/>
                        <a:latin typeface="+mn-lt"/>
                        <a:ea typeface="+mn-ea"/>
                        <a:cs typeface="+mn-cs"/>
                      </a:endParaRPr>
                    </a:p>
                  </a:txBody>
                  <a:tcPr marL="9144" marR="9144" marT="18288" marB="18288" anchor="ctr" horzOverflow="overflow"/>
                </a:tc>
              </a:tr>
              <a:tr h="292100">
                <a:tc vMerge="1">
                  <a:txBody>
                    <a:bodyPr/>
                    <a:lstStyle/>
                    <a:p>
                      <a:endParaRPr lang="en-US"/>
                    </a:p>
                  </a:txBody>
                  <a:tcPr/>
                </a:tc>
                <a:tc>
                  <a:txBody>
                    <a:bodyPr/>
                    <a:lstStyle/>
                    <a:p>
                      <a:pPr marL="60325" marR="0" lvl="0" indent="0" algn="l" defTabSz="914400" rtl="0" eaLnBrk="1" fontAlgn="base" latinLnBrk="0" hangingPunct="1">
                        <a:lnSpc>
                          <a:spcPct val="115000"/>
                        </a:lnSpc>
                        <a:spcBef>
                          <a:spcPct val="0"/>
                        </a:spcBef>
                        <a:spcAft>
                          <a:spcPct val="0"/>
                        </a:spcAft>
                        <a:buClrTx/>
                        <a:buSzTx/>
                        <a:buFontTx/>
                        <a:buNone/>
                        <a:tabLst/>
                      </a:pPr>
                      <a:r>
                        <a:rPr kumimoji="0" lang="en-US" sz="1500" u="none" strike="noStrike" kern="1200" cap="none" normalizeH="0" baseline="0" dirty="0" smtClean="0">
                          <a:ln>
                            <a:noFill/>
                          </a:ln>
                          <a:effectLst/>
                        </a:rPr>
                        <a:t>Customer/Supplier Requests for Equitable Adjustment</a:t>
                      </a:r>
                      <a:endParaRPr kumimoji="0" lang="en-US" sz="1500" u="none" strike="noStrike" kern="1200" cap="none" normalizeH="0" baseline="0" dirty="0" smtClean="0">
                        <a:ln>
                          <a:noFill/>
                        </a:ln>
                        <a:solidFill>
                          <a:sysClr val="windowText" lastClr="000000"/>
                        </a:solidFill>
                        <a:effectLst/>
                        <a:latin typeface="+mn-lt"/>
                        <a:ea typeface="+mn-ea"/>
                        <a:cs typeface="+mn-cs"/>
                      </a:endParaRPr>
                    </a:p>
                  </a:txBody>
                  <a:tcPr marL="9144" marR="9144" marT="18288" marB="18288" anchor="ctr" horzOverflow="overflow"/>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500" u="none" strike="noStrike" kern="1200" cap="none" normalizeH="0" baseline="0" dirty="0" smtClean="0">
                          <a:ln>
                            <a:noFill/>
                          </a:ln>
                          <a:effectLst/>
                        </a:rPr>
                        <a:t> </a:t>
                      </a:r>
                      <a:endParaRPr kumimoji="0" lang="en-US" sz="1500" u="none" strike="noStrike" kern="1200" cap="none" normalizeH="0" baseline="0" dirty="0" smtClean="0">
                        <a:ln>
                          <a:noFill/>
                        </a:ln>
                        <a:solidFill>
                          <a:sysClr val="windowText" lastClr="000000"/>
                        </a:solidFill>
                        <a:effectLst/>
                        <a:latin typeface="+mn-lt"/>
                        <a:ea typeface="+mn-ea"/>
                        <a:cs typeface="+mn-cs"/>
                      </a:endParaRPr>
                    </a:p>
                  </a:txBody>
                  <a:tcPr marL="9144" marR="9144" marT="18288" marB="18288" anchor="ctr" horzOverflow="overflow"/>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500" u="none" strike="noStrike" kern="1200" cap="none" normalizeH="0" baseline="0" dirty="0" smtClean="0">
                          <a:ln>
                            <a:noFill/>
                          </a:ln>
                          <a:effectLst/>
                        </a:rPr>
                        <a:t> </a:t>
                      </a:r>
                      <a:endParaRPr kumimoji="0" lang="en-US" sz="1500" u="none" strike="noStrike" kern="1200" cap="none" normalizeH="0" baseline="0" dirty="0" smtClean="0">
                        <a:ln>
                          <a:noFill/>
                        </a:ln>
                        <a:solidFill>
                          <a:sysClr val="windowText" lastClr="000000"/>
                        </a:solidFill>
                        <a:effectLst/>
                        <a:latin typeface="+mn-lt"/>
                        <a:ea typeface="+mn-ea"/>
                        <a:cs typeface="+mn-cs"/>
                      </a:endParaRPr>
                    </a:p>
                  </a:txBody>
                  <a:tcPr marL="9144" marR="9144" marT="18288" marB="18288" anchor="ctr" horzOverflow="overflow"/>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500" u="none" strike="noStrike" kern="1200" cap="none" normalizeH="0" baseline="0" dirty="0" smtClean="0">
                          <a:ln>
                            <a:noFill/>
                          </a:ln>
                          <a:effectLst/>
                        </a:rPr>
                        <a:t>Low</a:t>
                      </a:r>
                      <a:endParaRPr kumimoji="0" lang="en-US" sz="1500" u="none" strike="noStrike" kern="1200" cap="none" normalizeH="0" baseline="0" dirty="0" smtClean="0">
                        <a:ln>
                          <a:noFill/>
                        </a:ln>
                        <a:solidFill>
                          <a:sysClr val="windowText" lastClr="000000"/>
                        </a:solidFill>
                        <a:effectLst/>
                        <a:latin typeface="+mn-lt"/>
                        <a:ea typeface="+mn-ea"/>
                        <a:cs typeface="+mn-cs"/>
                      </a:endParaRPr>
                    </a:p>
                  </a:txBody>
                  <a:tcPr marL="9144" marR="9144" marT="18288" marB="18288" anchor="ctr" horzOverflow="overflow"/>
                </a:tc>
              </a:tr>
            </a:tbl>
          </a:graphicData>
        </a:graphic>
      </p:graphicFrame>
    </p:spTree>
    <p:extLst>
      <p:ext uri="{BB962C8B-B14F-4D97-AF65-F5344CB8AC3E}">
        <p14:creationId xmlns:p14="http://schemas.microsoft.com/office/powerpoint/2010/main" val="181928681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Failing to collect data as events occur creates problems</a:t>
            </a:r>
          </a:p>
        </p:txBody>
      </p:sp>
      <p:sp>
        <p:nvSpPr>
          <p:cNvPr id="3" name="Content Placeholder 2"/>
          <p:cNvSpPr>
            <a:spLocks noGrp="1"/>
          </p:cNvSpPr>
          <p:nvPr>
            <p:ph idx="1"/>
          </p:nvPr>
        </p:nvSpPr>
        <p:spPr/>
        <p:txBody>
          <a:bodyPr/>
          <a:lstStyle/>
          <a:p>
            <a:r>
              <a:rPr lang="en-US" dirty="0"/>
              <a:t>A causal link between the loss and the event is required</a:t>
            </a:r>
          </a:p>
          <a:p>
            <a:pPr lvl="1"/>
            <a:r>
              <a:rPr lang="en-US" dirty="0"/>
              <a:t>However, capturing the disruptive event data in a discrete account – assignable to a specific cause – is generally not done</a:t>
            </a:r>
          </a:p>
          <a:p>
            <a:r>
              <a:rPr lang="en-US" dirty="0"/>
              <a:t>Thus, cause and effect cannot be linked</a:t>
            </a:r>
          </a:p>
          <a:p>
            <a:pPr lvl="1"/>
            <a:r>
              <a:rPr lang="en-US" dirty="0"/>
              <a:t>This leads to disagreements as the builder</a:t>
            </a:r>
            <a:r>
              <a:rPr lang="en-US" altLang="ja-JP" dirty="0"/>
              <a:t>, owner, and insurer must rely instead on guesswork and estimates, often developed </a:t>
            </a:r>
            <a:r>
              <a:rPr lang="en-US" altLang="ja-JP" dirty="0" smtClean="0"/>
              <a:t>independently</a:t>
            </a:r>
            <a:endParaRPr lang="en-US" altLang="ja-JP" dirty="0"/>
          </a:p>
        </p:txBody>
      </p:sp>
    </p:spTree>
    <p:extLst>
      <p:ext uri="{BB962C8B-B14F-4D97-AF65-F5344CB8AC3E}">
        <p14:creationId xmlns:p14="http://schemas.microsoft.com/office/powerpoint/2010/main" val="287035984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Data collection must be proactive rather than reactive</a:t>
            </a:r>
          </a:p>
        </p:txBody>
      </p:sp>
      <p:sp>
        <p:nvSpPr>
          <p:cNvPr id="3" name="Content Placeholder 2"/>
          <p:cNvSpPr>
            <a:spLocks noGrp="1"/>
          </p:cNvSpPr>
          <p:nvPr>
            <p:ph idx="1"/>
          </p:nvPr>
        </p:nvSpPr>
        <p:spPr/>
        <p:txBody>
          <a:bodyPr/>
          <a:lstStyle/>
          <a:p>
            <a:pPr>
              <a:spcBef>
                <a:spcPts val="1000"/>
              </a:spcBef>
            </a:pPr>
            <a:r>
              <a:rPr lang="en-US" dirty="0"/>
              <a:t>Why wait for a disruptive event and then try to reconstruct the impact, wishing you had real time data?</a:t>
            </a:r>
          </a:p>
          <a:p>
            <a:pPr>
              <a:spcBef>
                <a:spcPts val="1000"/>
              </a:spcBef>
            </a:pPr>
            <a:r>
              <a:rPr lang="en-US" dirty="0"/>
              <a:t>Shipbuilders and owners can build this data collection into the program</a:t>
            </a:r>
          </a:p>
          <a:p>
            <a:pPr lvl="1"/>
            <a:r>
              <a:rPr lang="en-US" dirty="0"/>
              <a:t>May take some time and cost to accomplish</a:t>
            </a:r>
          </a:p>
          <a:p>
            <a:pPr lvl="1"/>
            <a:r>
              <a:rPr lang="en-US" dirty="0"/>
              <a:t>Downstream benefits make it worthwhile</a:t>
            </a:r>
          </a:p>
          <a:p>
            <a:pPr lvl="2"/>
            <a:r>
              <a:rPr lang="en-US" dirty="0"/>
              <a:t>It will make the quantification of impacts and settlement of cost overruns and delays more amicable and less </a:t>
            </a:r>
            <a:r>
              <a:rPr lang="en-US" dirty="0" smtClean="0"/>
              <a:t>costly</a:t>
            </a:r>
            <a:endParaRPr lang="en-US" dirty="0"/>
          </a:p>
        </p:txBody>
      </p:sp>
    </p:spTree>
    <p:extLst>
      <p:ext uri="{BB962C8B-B14F-4D97-AF65-F5344CB8AC3E}">
        <p14:creationId xmlns:p14="http://schemas.microsoft.com/office/powerpoint/2010/main" val="195706364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 data framework must be designed</a:t>
            </a:r>
          </a:p>
        </p:txBody>
      </p:sp>
      <p:sp>
        <p:nvSpPr>
          <p:cNvPr id="3" name="Text Placeholder 3"/>
          <p:cNvSpPr txBox="1">
            <a:spLocks/>
          </p:cNvSpPr>
          <p:nvPr/>
        </p:nvSpPr>
        <p:spPr>
          <a:xfrm>
            <a:off x="457200" y="1524000"/>
            <a:ext cx="8229600" cy="457200"/>
          </a:xfrm>
          <a:prstGeom prst="rect">
            <a:avLst/>
          </a:prstGeom>
        </p:spPr>
        <p:txBody>
          <a:bodyPr/>
          <a:lstStyle>
            <a:lvl1pPr marL="233363" indent="-233363" algn="l" rtl="0" fontAlgn="base">
              <a:spcBef>
                <a:spcPts val="600"/>
              </a:spcBef>
              <a:spcAft>
                <a:spcPct val="0"/>
              </a:spcAft>
              <a:buChar char="•"/>
              <a:defRPr lang="en-US" sz="2800" b="1" dirty="0" smtClean="0">
                <a:solidFill>
                  <a:srgbClr val="02263A"/>
                </a:solidFill>
                <a:latin typeface="+mn-lt"/>
                <a:ea typeface="ＭＳ Ｐゴシック" charset="0"/>
                <a:cs typeface="+mn-cs"/>
              </a:defRPr>
            </a:lvl1pPr>
            <a:lvl2pPr marL="690563" indent="-233363" algn="l" rtl="0" fontAlgn="base">
              <a:spcBef>
                <a:spcPct val="20000"/>
              </a:spcBef>
              <a:spcAft>
                <a:spcPct val="0"/>
              </a:spcAft>
              <a:buChar char="–"/>
              <a:defRPr lang="en-US" sz="2400" b="0" dirty="0" smtClean="0">
                <a:solidFill>
                  <a:srgbClr val="02263A"/>
                </a:solidFill>
                <a:latin typeface="+mn-lt"/>
                <a:ea typeface="ＭＳ Ｐゴシック" charset="0"/>
              </a:defRPr>
            </a:lvl2pPr>
            <a:lvl3pPr marL="1143000" indent="-228600" algn="l" rtl="0" fontAlgn="base">
              <a:spcBef>
                <a:spcPct val="20000"/>
              </a:spcBef>
              <a:spcAft>
                <a:spcPct val="0"/>
              </a:spcAft>
              <a:buChar char="•"/>
              <a:defRPr lang="en-US" sz="2000" b="0" dirty="0" smtClean="0">
                <a:solidFill>
                  <a:srgbClr val="02263A"/>
                </a:solidFill>
                <a:latin typeface="+mn-lt"/>
                <a:ea typeface="ＭＳ Ｐゴシック" charset="0"/>
              </a:defRPr>
            </a:lvl3pPr>
            <a:lvl4pPr marL="1487488" indent="-228600" algn="l" rtl="0" fontAlgn="base">
              <a:spcBef>
                <a:spcPct val="20000"/>
              </a:spcBef>
              <a:spcAft>
                <a:spcPct val="0"/>
              </a:spcAft>
              <a:buChar char="–"/>
              <a:defRPr lang="en-US" sz="1800" b="0" dirty="0" smtClean="0">
                <a:solidFill>
                  <a:srgbClr val="02263A"/>
                </a:solidFill>
                <a:latin typeface="+mn-lt"/>
                <a:ea typeface="ＭＳ Ｐゴシック" charset="0"/>
              </a:defRPr>
            </a:lvl4pPr>
            <a:lvl5pPr marL="2057400" indent="-228600" algn="l" rtl="0" fontAlgn="base">
              <a:spcBef>
                <a:spcPct val="20000"/>
              </a:spcBef>
              <a:spcAft>
                <a:spcPct val="0"/>
              </a:spcAft>
              <a:buChar char="»"/>
              <a:defRPr lang="en-US" sz="1600" b="1" dirty="0" smtClean="0">
                <a:solidFill>
                  <a:srgbClr val="02263A"/>
                </a:solidFill>
                <a:latin typeface="+mn-lt"/>
                <a:ea typeface="ＭＳ Ｐゴシック"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buNone/>
            </a:pPr>
            <a:r>
              <a:rPr lang="en-US" sz="2400" kern="0" dirty="0" smtClean="0"/>
              <a:t>For a disruptive event, it will be necessary to identify:</a:t>
            </a:r>
            <a:endParaRPr lang="en-US" sz="2400" kern="0" dirty="0"/>
          </a:p>
        </p:txBody>
      </p:sp>
      <p:sp>
        <p:nvSpPr>
          <p:cNvPr id="4" name="Content Placeholder 2"/>
          <p:cNvSpPr txBox="1">
            <a:spLocks/>
          </p:cNvSpPr>
          <p:nvPr/>
        </p:nvSpPr>
        <p:spPr>
          <a:xfrm>
            <a:off x="457200" y="1981200"/>
            <a:ext cx="4040188" cy="3616325"/>
          </a:xfrm>
          <a:prstGeom prst="rect">
            <a:avLst/>
          </a:prstGeom>
          <a:ln>
            <a:solidFill>
              <a:srgbClr val="000000"/>
            </a:solidFill>
          </a:ln>
        </p:spPr>
        <p:txBody>
          <a:bodyPr/>
          <a:lstStyle>
            <a:lvl1pPr marL="233363" indent="-233363" algn="l" rtl="0" fontAlgn="base">
              <a:spcBef>
                <a:spcPts val="600"/>
              </a:spcBef>
              <a:spcAft>
                <a:spcPct val="0"/>
              </a:spcAft>
              <a:buChar char="•"/>
              <a:defRPr lang="en-US" sz="2800" b="1" dirty="0" smtClean="0">
                <a:solidFill>
                  <a:srgbClr val="02263A"/>
                </a:solidFill>
                <a:latin typeface="+mn-lt"/>
                <a:ea typeface="ＭＳ Ｐゴシック" charset="0"/>
                <a:cs typeface="+mn-cs"/>
              </a:defRPr>
            </a:lvl1pPr>
            <a:lvl2pPr marL="690563" indent="-233363" algn="l" rtl="0" fontAlgn="base">
              <a:spcBef>
                <a:spcPct val="20000"/>
              </a:spcBef>
              <a:spcAft>
                <a:spcPct val="0"/>
              </a:spcAft>
              <a:buChar char="–"/>
              <a:defRPr lang="en-US" sz="2400" b="0" dirty="0" smtClean="0">
                <a:solidFill>
                  <a:srgbClr val="02263A"/>
                </a:solidFill>
                <a:latin typeface="+mn-lt"/>
                <a:ea typeface="ＭＳ Ｐゴシック" charset="0"/>
              </a:defRPr>
            </a:lvl2pPr>
            <a:lvl3pPr marL="1143000" indent="-228600" algn="l" rtl="0" fontAlgn="base">
              <a:spcBef>
                <a:spcPct val="20000"/>
              </a:spcBef>
              <a:spcAft>
                <a:spcPct val="0"/>
              </a:spcAft>
              <a:buChar char="•"/>
              <a:defRPr lang="en-US" sz="2000" b="0" dirty="0" smtClean="0">
                <a:solidFill>
                  <a:srgbClr val="02263A"/>
                </a:solidFill>
                <a:latin typeface="+mn-lt"/>
                <a:ea typeface="ＭＳ Ｐゴシック" charset="0"/>
              </a:defRPr>
            </a:lvl3pPr>
            <a:lvl4pPr marL="1487488" indent="-228600" algn="l" rtl="0" fontAlgn="base">
              <a:spcBef>
                <a:spcPct val="20000"/>
              </a:spcBef>
              <a:spcAft>
                <a:spcPct val="0"/>
              </a:spcAft>
              <a:buChar char="–"/>
              <a:defRPr lang="en-US" sz="1800" b="0" dirty="0" smtClean="0">
                <a:solidFill>
                  <a:srgbClr val="02263A"/>
                </a:solidFill>
                <a:latin typeface="+mn-lt"/>
                <a:ea typeface="ＭＳ Ｐゴシック" charset="0"/>
              </a:defRPr>
            </a:lvl4pPr>
            <a:lvl5pPr marL="2057400" indent="-228600" algn="l" rtl="0" fontAlgn="base">
              <a:spcBef>
                <a:spcPct val="20000"/>
              </a:spcBef>
              <a:spcAft>
                <a:spcPct val="0"/>
              </a:spcAft>
              <a:buChar char="»"/>
              <a:defRPr lang="en-US" sz="1600" b="1" dirty="0" smtClean="0">
                <a:solidFill>
                  <a:srgbClr val="02263A"/>
                </a:solidFill>
                <a:latin typeface="+mn-lt"/>
                <a:ea typeface="ＭＳ Ｐゴシック"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174625" indent="-174625"/>
            <a:r>
              <a:rPr lang="en-US" sz="2000" kern="0" dirty="0" smtClean="0"/>
              <a:t>Event</a:t>
            </a:r>
          </a:p>
          <a:p>
            <a:pPr marL="174625" indent="-174625"/>
            <a:r>
              <a:rPr lang="en-US" sz="2000" kern="0" dirty="0" smtClean="0"/>
              <a:t>Start and end date</a:t>
            </a:r>
          </a:p>
          <a:p>
            <a:pPr marL="174625" indent="-174625"/>
            <a:r>
              <a:rPr lang="en-US" sz="2000" kern="0" dirty="0" smtClean="0"/>
              <a:t>Beginning and end of impact</a:t>
            </a:r>
          </a:p>
          <a:p>
            <a:pPr marL="174625" indent="-174625"/>
            <a:r>
              <a:rPr lang="en-US" sz="2000" kern="0" dirty="0" smtClean="0"/>
              <a:t>Location of disruption</a:t>
            </a:r>
          </a:p>
          <a:p>
            <a:pPr marL="174625" indent="-174625"/>
            <a:r>
              <a:rPr lang="en-US" sz="2000" kern="0" dirty="0" smtClean="0"/>
              <a:t>Work packages affected</a:t>
            </a:r>
          </a:p>
          <a:p>
            <a:pPr marL="174625" indent="-174625"/>
            <a:r>
              <a:rPr lang="en-US" sz="2000" kern="0" dirty="0" smtClean="0"/>
              <a:t>Man-hours expended due to the event</a:t>
            </a:r>
          </a:p>
          <a:p>
            <a:pPr marL="514350" lvl="1" indent="-169863"/>
            <a:r>
              <a:rPr lang="en-US" sz="1600" kern="0" dirty="0" smtClean="0"/>
              <a:t>Not in baseline work or caused by other events or inefficiencies</a:t>
            </a:r>
            <a:endParaRPr lang="en-US" sz="1600" kern="0" dirty="0"/>
          </a:p>
        </p:txBody>
      </p:sp>
      <p:sp>
        <p:nvSpPr>
          <p:cNvPr id="5" name="Content Placeholder 5"/>
          <p:cNvSpPr txBox="1">
            <a:spLocks/>
          </p:cNvSpPr>
          <p:nvPr/>
        </p:nvSpPr>
        <p:spPr>
          <a:xfrm>
            <a:off x="4645025" y="1981200"/>
            <a:ext cx="4041775" cy="3616325"/>
          </a:xfrm>
          <a:prstGeom prst="rect">
            <a:avLst/>
          </a:prstGeom>
          <a:ln>
            <a:solidFill>
              <a:srgbClr val="000000"/>
            </a:solidFill>
          </a:ln>
        </p:spPr>
        <p:txBody>
          <a:bodyPr/>
          <a:lstStyle>
            <a:lvl1pPr marL="233363" indent="-233363" algn="l" rtl="0" fontAlgn="base">
              <a:spcBef>
                <a:spcPts val="600"/>
              </a:spcBef>
              <a:spcAft>
                <a:spcPct val="0"/>
              </a:spcAft>
              <a:buChar char="•"/>
              <a:defRPr lang="en-US" sz="2800" b="1" dirty="0" smtClean="0">
                <a:solidFill>
                  <a:srgbClr val="02263A"/>
                </a:solidFill>
                <a:latin typeface="+mn-lt"/>
                <a:ea typeface="ＭＳ Ｐゴシック" charset="0"/>
                <a:cs typeface="+mn-cs"/>
              </a:defRPr>
            </a:lvl1pPr>
            <a:lvl2pPr marL="690563" indent="-233363" algn="l" rtl="0" fontAlgn="base">
              <a:spcBef>
                <a:spcPct val="20000"/>
              </a:spcBef>
              <a:spcAft>
                <a:spcPct val="0"/>
              </a:spcAft>
              <a:buChar char="–"/>
              <a:defRPr lang="en-US" sz="2400" b="0" dirty="0" smtClean="0">
                <a:solidFill>
                  <a:srgbClr val="02263A"/>
                </a:solidFill>
                <a:latin typeface="+mn-lt"/>
                <a:ea typeface="ＭＳ Ｐゴシック" charset="0"/>
              </a:defRPr>
            </a:lvl2pPr>
            <a:lvl3pPr marL="1143000" indent="-228600" algn="l" rtl="0" fontAlgn="base">
              <a:spcBef>
                <a:spcPct val="20000"/>
              </a:spcBef>
              <a:spcAft>
                <a:spcPct val="0"/>
              </a:spcAft>
              <a:buChar char="•"/>
              <a:defRPr lang="en-US" sz="2000" b="0" dirty="0" smtClean="0">
                <a:solidFill>
                  <a:srgbClr val="02263A"/>
                </a:solidFill>
                <a:latin typeface="+mn-lt"/>
                <a:ea typeface="ＭＳ Ｐゴシック" charset="0"/>
              </a:defRPr>
            </a:lvl3pPr>
            <a:lvl4pPr marL="1487488" indent="-228600" algn="l" rtl="0" fontAlgn="base">
              <a:spcBef>
                <a:spcPct val="20000"/>
              </a:spcBef>
              <a:spcAft>
                <a:spcPct val="0"/>
              </a:spcAft>
              <a:buChar char="–"/>
              <a:defRPr lang="en-US" sz="1800" b="0" dirty="0" smtClean="0">
                <a:solidFill>
                  <a:srgbClr val="02263A"/>
                </a:solidFill>
                <a:latin typeface="+mn-lt"/>
                <a:ea typeface="ＭＳ Ｐゴシック" charset="0"/>
              </a:defRPr>
            </a:lvl4pPr>
            <a:lvl5pPr marL="2057400" indent="-228600" algn="l" rtl="0" fontAlgn="base">
              <a:spcBef>
                <a:spcPct val="20000"/>
              </a:spcBef>
              <a:spcAft>
                <a:spcPct val="0"/>
              </a:spcAft>
              <a:buChar char="»"/>
              <a:defRPr lang="en-US" sz="1600" b="1" dirty="0" smtClean="0">
                <a:solidFill>
                  <a:srgbClr val="02263A"/>
                </a:solidFill>
                <a:latin typeface="+mn-lt"/>
                <a:ea typeface="ＭＳ Ｐゴシック"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174625" indent="-174625"/>
            <a:r>
              <a:rPr lang="en-US" sz="2000" kern="0" dirty="0" smtClean="0"/>
              <a:t>Increase in work duration resulting from the event</a:t>
            </a:r>
          </a:p>
          <a:p>
            <a:pPr marL="514350" lvl="1" indent="-169863"/>
            <a:r>
              <a:rPr lang="en-US" sz="1600" kern="0" dirty="0" smtClean="0"/>
              <a:t>Not caused by other events or inefficiencies</a:t>
            </a:r>
          </a:p>
          <a:p>
            <a:pPr marL="174625" indent="-174625"/>
            <a:r>
              <a:rPr lang="en-US" sz="2000" kern="0" dirty="0" smtClean="0"/>
              <a:t>Decisions and/or procedures affecting delay or expenditure of man-hours</a:t>
            </a:r>
          </a:p>
          <a:p>
            <a:pPr marL="514350" lvl="1" indent="-169863"/>
            <a:r>
              <a:rPr lang="en-US" sz="1600" kern="0" dirty="0" smtClean="0"/>
              <a:t>Reassignment of personnel or re-sequencing of work</a:t>
            </a:r>
          </a:p>
          <a:p>
            <a:pPr marL="514350" lvl="1" indent="-169863"/>
            <a:r>
              <a:rPr lang="en-US" sz="1600" kern="0" dirty="0" smtClean="0"/>
              <a:t>Note that these decisions and procedures have impacts of their own that need to be captured</a:t>
            </a:r>
          </a:p>
          <a:p>
            <a:endParaRPr lang="en-US" kern="0" dirty="0" smtClean="0"/>
          </a:p>
          <a:p>
            <a:endParaRPr lang="en-US" kern="0" dirty="0"/>
          </a:p>
        </p:txBody>
      </p:sp>
      <p:sp>
        <p:nvSpPr>
          <p:cNvPr id="6" name="TextBox 5"/>
          <p:cNvSpPr txBox="1"/>
          <p:nvPr/>
        </p:nvSpPr>
        <p:spPr>
          <a:xfrm>
            <a:off x="2133600" y="5486400"/>
            <a:ext cx="5410200" cy="923330"/>
          </a:xfrm>
          <a:prstGeom prst="rect">
            <a:avLst/>
          </a:prstGeom>
          <a:solidFill>
            <a:schemeClr val="accent1">
              <a:lumMod val="90000"/>
            </a:schemeClr>
          </a:solidFill>
          <a:ln>
            <a:noFill/>
          </a:ln>
        </p:spPr>
        <p:txBody>
          <a:bodyPr wrap="square" rtlCol="0">
            <a:spAutoFit/>
          </a:bodyPr>
          <a:lstStyle/>
          <a:p>
            <a:r>
              <a:rPr lang="en-US" dirty="0">
                <a:solidFill>
                  <a:srgbClr val="02263A"/>
                </a:solidFill>
                <a:latin typeface="+mn-lt"/>
              </a:rPr>
              <a:t>Once a shipyard establishes the means of collecting these data, the framework will be reusable with minor modifications </a:t>
            </a:r>
            <a:r>
              <a:rPr lang="en-US" dirty="0" smtClean="0">
                <a:solidFill>
                  <a:srgbClr val="02263A"/>
                </a:solidFill>
                <a:latin typeface="+mn-lt"/>
              </a:rPr>
              <a:t>for </a:t>
            </a:r>
            <a:r>
              <a:rPr lang="en-US" dirty="0">
                <a:solidFill>
                  <a:srgbClr val="02263A"/>
                </a:solidFill>
                <a:latin typeface="+mn-lt"/>
              </a:rPr>
              <a:t>each contract.</a:t>
            </a:r>
          </a:p>
        </p:txBody>
      </p:sp>
    </p:spTree>
    <p:extLst>
      <p:ext uri="{BB962C8B-B14F-4D97-AF65-F5344CB8AC3E}">
        <p14:creationId xmlns:p14="http://schemas.microsoft.com/office/powerpoint/2010/main" val="247007583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 data collection approach is required</a:t>
            </a:r>
          </a:p>
        </p:txBody>
      </p:sp>
      <p:sp>
        <p:nvSpPr>
          <p:cNvPr id="3" name="Content Placeholder 2"/>
          <p:cNvSpPr>
            <a:spLocks noGrp="1"/>
          </p:cNvSpPr>
          <p:nvPr>
            <p:ph idx="1"/>
          </p:nvPr>
        </p:nvSpPr>
        <p:spPr/>
        <p:txBody>
          <a:bodyPr/>
          <a:lstStyle/>
          <a:p>
            <a:r>
              <a:rPr lang="en-US" dirty="0"/>
              <a:t>Capturing the data will require training and incentives</a:t>
            </a:r>
          </a:p>
          <a:p>
            <a:pPr lvl="1"/>
            <a:r>
              <a:rPr lang="en-US" dirty="0"/>
              <a:t>For supervisory personnel and workers to think differently about measuring and tracking work</a:t>
            </a:r>
          </a:p>
          <a:p>
            <a:r>
              <a:rPr lang="en-US" dirty="0"/>
              <a:t>When work is not being executed as planned – as identified in the master schedule or as described in the work package or bill – the workers and their supervisors need to identify why it is </a:t>
            </a:r>
            <a:r>
              <a:rPr lang="en-US" dirty="0" smtClean="0"/>
              <a:t>different</a:t>
            </a:r>
            <a:endParaRPr lang="en-US" dirty="0"/>
          </a:p>
        </p:txBody>
      </p:sp>
    </p:spTree>
    <p:extLst>
      <p:ext uri="{BB962C8B-B14F-4D97-AF65-F5344CB8AC3E}">
        <p14:creationId xmlns:p14="http://schemas.microsoft.com/office/powerpoint/2010/main" val="74539770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solution will not be easy</a:t>
            </a:r>
          </a:p>
        </p:txBody>
      </p:sp>
      <p:sp>
        <p:nvSpPr>
          <p:cNvPr id="3" name="Content Placeholder 2"/>
          <p:cNvSpPr>
            <a:spLocks noGrp="1"/>
          </p:cNvSpPr>
          <p:nvPr>
            <p:ph idx="1"/>
          </p:nvPr>
        </p:nvSpPr>
        <p:spPr/>
        <p:txBody>
          <a:bodyPr/>
          <a:lstStyle/>
          <a:p>
            <a:pPr>
              <a:spcBef>
                <a:spcPts val="1000"/>
              </a:spcBef>
            </a:pPr>
            <a:r>
              <a:rPr lang="en-US" dirty="0"/>
              <a:t>This analysis of change on a daily basis will require some time and thought</a:t>
            </a:r>
          </a:p>
          <a:p>
            <a:pPr>
              <a:spcBef>
                <a:spcPts val="1000"/>
              </a:spcBef>
            </a:pPr>
            <a:r>
              <a:rPr lang="en-US" dirty="0"/>
              <a:t>It is likely to be somewhat disruptive until it becomes part of the everyday routine</a:t>
            </a:r>
          </a:p>
          <a:p>
            <a:pPr>
              <a:spcBef>
                <a:spcPts val="1000"/>
              </a:spcBef>
            </a:pPr>
            <a:r>
              <a:rPr lang="en-US" dirty="0"/>
              <a:t>In order to support cooperative analysis, owners must be involved</a:t>
            </a:r>
          </a:p>
          <a:p>
            <a:pPr lvl="1"/>
            <a:r>
              <a:rPr lang="en-US" dirty="0"/>
              <a:t>Review the supervisors’ and workers’ reports on a regular </a:t>
            </a:r>
            <a:r>
              <a:rPr lang="en-US" dirty="0" smtClean="0"/>
              <a:t>basis</a:t>
            </a:r>
            <a:endParaRPr lang="en-US" dirty="0"/>
          </a:p>
        </p:txBody>
      </p:sp>
    </p:spTree>
    <p:extLst>
      <p:ext uri="{BB962C8B-B14F-4D97-AF65-F5344CB8AC3E}">
        <p14:creationId xmlns:p14="http://schemas.microsoft.com/office/powerpoint/2010/main" val="102922655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new approach will improve the level of collaboration</a:t>
            </a:r>
          </a:p>
        </p:txBody>
      </p:sp>
      <p:grpSp>
        <p:nvGrpSpPr>
          <p:cNvPr id="3" name="Group 2"/>
          <p:cNvGrpSpPr/>
          <p:nvPr/>
        </p:nvGrpSpPr>
        <p:grpSpPr>
          <a:xfrm>
            <a:off x="1600200" y="1430382"/>
            <a:ext cx="5770342" cy="5237118"/>
            <a:chOff x="1600200" y="1430382"/>
            <a:chExt cx="5770342" cy="5237118"/>
          </a:xfrm>
        </p:grpSpPr>
        <p:sp>
          <p:nvSpPr>
            <p:cNvPr id="4" name="Up Arrow 3"/>
            <p:cNvSpPr/>
            <p:nvPr/>
          </p:nvSpPr>
          <p:spPr bwMode="auto">
            <a:xfrm rot="7910583">
              <a:off x="2655400" y="2990892"/>
              <a:ext cx="685800" cy="949485"/>
            </a:xfrm>
            <a:prstGeom prst="upArrow">
              <a:avLst/>
            </a:prstGeom>
            <a:solidFill>
              <a:schemeClr val="accent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Garamond" pitchFamily="18" charset="0"/>
              </a:endParaRPr>
            </a:p>
          </p:txBody>
        </p:sp>
        <p:sp>
          <p:nvSpPr>
            <p:cNvPr id="5" name="Oval 4"/>
            <p:cNvSpPr/>
            <p:nvPr/>
          </p:nvSpPr>
          <p:spPr bwMode="auto">
            <a:xfrm>
              <a:off x="3205162" y="1628775"/>
              <a:ext cx="1600200" cy="1600200"/>
            </a:xfrm>
            <a:prstGeom prst="ellipse">
              <a:avLst/>
            </a:prstGeom>
            <a:solidFill>
              <a:srgbClr val="00B0F0"/>
            </a:solidFill>
            <a:ln w="9525" cap="flat" cmpd="sng" algn="ctr">
              <a:solidFill>
                <a:schemeClr val="tx1"/>
              </a:solidFill>
              <a:prstDash val="solid"/>
              <a:round/>
              <a:headEnd type="none" w="med" len="med"/>
              <a:tailEnd type="none" w="med" len="med"/>
            </a:ln>
            <a:effectLst>
              <a:softEdge rad="31750"/>
            </a:effectLst>
          </p:spPr>
          <p:txBody>
            <a:bodyPr rot="0" spcFirstLastPara="0" vertOverflow="overflow" horzOverflow="overflow" vert="horz" wrap="square" lIns="91440" tIns="45720" rIns="91440" bIns="45720" numCol="1" spcCol="0" rtlCol="0" fromWordArt="0" anchor="b" anchorCtr="1" forceAA="0" compatLnSpc="1">
              <a:prstTxWarp prst="textNoShape">
                <a:avLst/>
              </a:prstTxWarp>
              <a:noAutofit/>
            </a:bodyPr>
            <a:lstStyle/>
            <a:p>
              <a:pPr algn="ctr"/>
              <a:endParaRPr lang="en-US" dirty="0">
                <a:solidFill>
                  <a:schemeClr val="accent4">
                    <a:lumMod val="10000"/>
                  </a:schemeClr>
                </a:solidFill>
              </a:endParaRPr>
            </a:p>
          </p:txBody>
        </p:sp>
        <p:sp>
          <p:nvSpPr>
            <p:cNvPr id="6" name="Oval 5"/>
            <p:cNvSpPr/>
            <p:nvPr/>
          </p:nvSpPr>
          <p:spPr bwMode="auto">
            <a:xfrm>
              <a:off x="3047317" y="1638300"/>
              <a:ext cx="1600200" cy="1600200"/>
            </a:xfrm>
            <a:prstGeom prst="ellipse">
              <a:avLst/>
            </a:prstGeom>
            <a:solidFill>
              <a:srgbClr val="92D050"/>
            </a:solidFill>
            <a:ln w="9525" cap="flat" cmpd="sng" algn="ctr">
              <a:no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t" anchorCtr="1" forceAA="0" compatLnSpc="1">
              <a:prstTxWarp prst="textNoShape">
                <a:avLst/>
              </a:prstTxWarp>
              <a:noAutofit/>
            </a:bodyPr>
            <a:lstStyle/>
            <a:p>
              <a:pPr algn="ctr" eaLnBrk="0" hangingPunct="0"/>
              <a:r>
                <a:rPr lang="en-US" dirty="0">
                  <a:solidFill>
                    <a:schemeClr val="accent4">
                      <a:lumMod val="10000"/>
                    </a:schemeClr>
                  </a:solidFill>
                  <a:latin typeface="Garamond" pitchFamily="18" charset="0"/>
                </a:rPr>
                <a:t>Builder’s and</a:t>
              </a:r>
            </a:p>
            <a:p>
              <a:pPr algn="ctr" eaLnBrk="0" hangingPunct="0"/>
              <a:r>
                <a:rPr lang="en-US" dirty="0">
                  <a:solidFill>
                    <a:schemeClr val="accent4">
                      <a:lumMod val="10000"/>
                    </a:schemeClr>
                  </a:solidFill>
                  <a:latin typeface="Garamond" pitchFamily="18" charset="0"/>
                </a:rPr>
                <a:t>Owner’s</a:t>
              </a:r>
            </a:p>
            <a:p>
              <a:pPr algn="ctr" eaLnBrk="0" hangingPunct="0"/>
              <a:r>
                <a:rPr lang="en-US" dirty="0">
                  <a:solidFill>
                    <a:schemeClr val="accent4">
                      <a:lumMod val="10000"/>
                    </a:schemeClr>
                  </a:solidFill>
                  <a:latin typeface="Garamond" pitchFamily="18" charset="0"/>
                </a:rPr>
                <a:t>Data</a:t>
              </a:r>
            </a:p>
          </p:txBody>
        </p:sp>
        <p:sp>
          <p:nvSpPr>
            <p:cNvPr id="7" name="Oval 6"/>
            <p:cNvSpPr/>
            <p:nvPr/>
          </p:nvSpPr>
          <p:spPr bwMode="auto">
            <a:xfrm>
              <a:off x="4588734" y="2268583"/>
              <a:ext cx="1600200" cy="1600200"/>
            </a:xfrm>
            <a:prstGeom prst="ellipse">
              <a:avLst/>
            </a:prstGeom>
            <a:solidFill>
              <a:schemeClr val="accent5">
                <a:lumMod val="75000"/>
              </a:schemeClr>
            </a:solidFill>
            <a:ln w="9525" cap="flat" cmpd="sng" algn="ctr">
              <a:solidFill>
                <a:schemeClr val="tx1"/>
              </a:solidFill>
              <a:prstDash val="solid"/>
              <a:round/>
              <a:headEnd type="none" w="med" len="med"/>
              <a:tailEnd type="none" w="med" len="med"/>
            </a:ln>
            <a:effectLst>
              <a:softEdge rad="31750"/>
            </a:effectLst>
          </p:spPr>
          <p:txBody>
            <a:bodyPr vert="horz" wrap="square" lIns="91440" tIns="45720" rIns="91440" bIns="45720" numCol="1" rtlCol="0" anchor="ctr" anchorCtr="1" compatLnSpc="1">
              <a:prstTxWarp prst="textNoShape">
                <a:avLst/>
              </a:prstTxWarp>
            </a:bodyPr>
            <a:lstStyle/>
            <a:p>
              <a:pPr algn="ctr" eaLnBrk="0" hangingPunct="0"/>
              <a:r>
                <a:rPr lang="en-US" dirty="0">
                  <a:solidFill>
                    <a:schemeClr val="accent4">
                      <a:lumMod val="10000"/>
                    </a:schemeClr>
                  </a:solidFill>
                  <a:latin typeface="Garamond" pitchFamily="18" charset="0"/>
                </a:rPr>
                <a:t>Joint Analysis</a:t>
              </a:r>
            </a:p>
          </p:txBody>
        </p:sp>
        <p:sp>
          <p:nvSpPr>
            <p:cNvPr id="8" name="Oval 7"/>
            <p:cNvSpPr/>
            <p:nvPr/>
          </p:nvSpPr>
          <p:spPr bwMode="auto">
            <a:xfrm>
              <a:off x="5029200" y="3733800"/>
              <a:ext cx="1600200" cy="1600200"/>
            </a:xfrm>
            <a:prstGeom prst="ellipse">
              <a:avLst/>
            </a:prstGeom>
            <a:solidFill>
              <a:schemeClr val="accent5">
                <a:lumMod val="75000"/>
              </a:schemeClr>
            </a:solidFill>
            <a:ln w="9525" cap="flat" cmpd="sng" algn="ctr">
              <a:solidFill>
                <a:schemeClr val="tx1"/>
              </a:solidFill>
              <a:prstDash val="solid"/>
              <a:round/>
              <a:headEnd type="none" w="med" len="med"/>
              <a:tailEnd type="none" w="med" len="med"/>
            </a:ln>
            <a:effectLst>
              <a:softEdge rad="31750"/>
            </a:effectLst>
          </p:spPr>
          <p:txBody>
            <a:bodyPr vert="horz" wrap="square" lIns="91440" tIns="45720" rIns="91440" bIns="45720" numCol="1" rtlCol="0" anchor="ctr" anchorCtr="1" compatLnSpc="1">
              <a:prstTxWarp prst="textNoShape">
                <a:avLst/>
              </a:prstTxWarp>
            </a:bodyPr>
            <a:lstStyle/>
            <a:p>
              <a:pPr algn="ctr" eaLnBrk="0" hangingPunct="0"/>
              <a:r>
                <a:rPr lang="en-US" dirty="0">
                  <a:solidFill>
                    <a:schemeClr val="accent4">
                      <a:lumMod val="10000"/>
                    </a:schemeClr>
                  </a:solidFill>
                  <a:latin typeface="Garamond" pitchFamily="18" charset="0"/>
                </a:rPr>
                <a:t>Single Version of the Truth</a:t>
              </a:r>
            </a:p>
          </p:txBody>
        </p:sp>
        <p:sp>
          <p:nvSpPr>
            <p:cNvPr id="9" name="Oval 8"/>
            <p:cNvSpPr/>
            <p:nvPr/>
          </p:nvSpPr>
          <p:spPr bwMode="auto">
            <a:xfrm>
              <a:off x="1600200" y="2247900"/>
              <a:ext cx="1600200" cy="1600200"/>
            </a:xfrm>
            <a:prstGeom prst="ellipse">
              <a:avLst/>
            </a:prstGeom>
            <a:solidFill>
              <a:srgbClr val="92D050"/>
            </a:solidFill>
            <a:ln w="9525" cap="flat" cmpd="sng" algn="ctr">
              <a:noFill/>
              <a:prstDash val="solid"/>
              <a:round/>
              <a:headEnd type="none" w="med" len="med"/>
              <a:tailEnd type="none" w="med" len="med"/>
            </a:ln>
            <a:effectLst/>
          </p:spPr>
          <p:txBody>
            <a:bodyPr vert="horz" wrap="square" lIns="91440" tIns="45720" rIns="91440" bIns="45720" numCol="1" rtlCol="0" anchor="ctr" anchorCtr="1" compatLnSpc="1">
              <a:prstTxWarp prst="textNoShape">
                <a:avLst/>
              </a:prstTxWarp>
            </a:bodyPr>
            <a:lstStyle/>
            <a:p>
              <a:pPr algn="ctr" eaLnBrk="0" hangingPunct="0"/>
              <a:r>
                <a:rPr lang="en-US" dirty="0">
                  <a:solidFill>
                    <a:schemeClr val="accent4">
                      <a:lumMod val="10000"/>
                    </a:schemeClr>
                  </a:solidFill>
                  <a:latin typeface="Garamond" pitchFamily="18" charset="0"/>
                </a:rPr>
                <a:t>Builder’s Remedial Action</a:t>
              </a:r>
            </a:p>
          </p:txBody>
        </p:sp>
        <p:sp>
          <p:nvSpPr>
            <p:cNvPr id="10" name="Up Arrow 9"/>
            <p:cNvSpPr/>
            <p:nvPr/>
          </p:nvSpPr>
          <p:spPr bwMode="auto">
            <a:xfrm>
              <a:off x="3580717" y="3200400"/>
              <a:ext cx="685800" cy="495300"/>
            </a:xfrm>
            <a:prstGeom prst="upArrow">
              <a:avLst/>
            </a:prstGeom>
            <a:solidFill>
              <a:schemeClr val="accent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Garamond" pitchFamily="18" charset="0"/>
              </a:endParaRPr>
            </a:p>
          </p:txBody>
        </p:sp>
        <p:sp>
          <p:nvSpPr>
            <p:cNvPr id="11" name="Oval 10"/>
            <p:cNvSpPr/>
            <p:nvPr/>
          </p:nvSpPr>
          <p:spPr bwMode="auto">
            <a:xfrm>
              <a:off x="3123517" y="3543300"/>
              <a:ext cx="1600200" cy="1600200"/>
            </a:xfrm>
            <a:prstGeom prst="ellipse">
              <a:avLst/>
            </a:prstGeom>
            <a:solidFill>
              <a:srgbClr val="FFC000"/>
            </a:solidFill>
            <a:ln w="9525" cap="flat" cmpd="sng" algn="ctr">
              <a:noFill/>
              <a:prstDash val="solid"/>
              <a:round/>
              <a:headEnd type="none" w="med" len="med"/>
              <a:tailEnd type="non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accent4">
                      <a:lumMod val="10000"/>
                    </a:schemeClr>
                  </a:solidFill>
                  <a:effectLst/>
                  <a:latin typeface="Garamond" pitchFamily="18" charset="0"/>
                </a:rPr>
                <a:t>Disruptive Event</a:t>
              </a:r>
            </a:p>
          </p:txBody>
        </p:sp>
        <p:sp>
          <p:nvSpPr>
            <p:cNvPr id="12" name="Oval 11"/>
            <p:cNvSpPr/>
            <p:nvPr/>
          </p:nvSpPr>
          <p:spPr bwMode="auto">
            <a:xfrm>
              <a:off x="4005262" y="4953000"/>
              <a:ext cx="1714500" cy="1714500"/>
            </a:xfrm>
            <a:prstGeom prst="ellipse">
              <a:avLst/>
            </a:prstGeom>
            <a:solidFill>
              <a:schemeClr val="accent5">
                <a:lumMod val="75000"/>
              </a:schemeClr>
            </a:solidFill>
            <a:ln w="9525" cap="flat" cmpd="sng" algn="ctr">
              <a:noFill/>
              <a:prstDash val="solid"/>
              <a:round/>
              <a:headEnd type="none" w="med" len="med"/>
              <a:tailEnd type="none" w="med" len="med"/>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accent4">
                      <a:lumMod val="10000"/>
                    </a:schemeClr>
                  </a:solidFill>
                  <a:effectLst/>
                  <a:latin typeface="Garamond" pitchFamily="18" charset="0"/>
                </a:rPr>
                <a:t>Agreement</a:t>
              </a:r>
            </a:p>
          </p:txBody>
        </p:sp>
        <p:sp>
          <p:nvSpPr>
            <p:cNvPr id="13" name="Curved Left Arrow 12"/>
            <p:cNvSpPr/>
            <p:nvPr/>
          </p:nvSpPr>
          <p:spPr bwMode="auto">
            <a:xfrm rot="4186164" flipH="1" flipV="1">
              <a:off x="2446278" y="1065567"/>
              <a:ext cx="418412" cy="1609330"/>
            </a:xfrm>
            <a:prstGeom prst="curvedLeftArrow">
              <a:avLst>
                <a:gd name="adj1" fmla="val 23065"/>
                <a:gd name="adj2" fmla="val 50000"/>
                <a:gd name="adj3" fmla="val 22778"/>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Garamond" pitchFamily="18" charset="0"/>
              </a:endParaRPr>
            </a:p>
          </p:txBody>
        </p:sp>
        <p:sp>
          <p:nvSpPr>
            <p:cNvPr id="14" name="Curved Left Arrow 13"/>
            <p:cNvSpPr/>
            <p:nvPr/>
          </p:nvSpPr>
          <p:spPr bwMode="auto">
            <a:xfrm rot="20957701">
              <a:off x="5541742" y="1430382"/>
              <a:ext cx="1828800" cy="4876800"/>
            </a:xfrm>
            <a:prstGeom prst="curvedLeftArrow">
              <a:avLst>
                <a:gd name="adj1" fmla="val 23065"/>
                <a:gd name="adj2" fmla="val 50000"/>
                <a:gd name="adj3" fmla="val 22778"/>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Garamond" pitchFamily="18" charset="0"/>
              </a:endParaRPr>
            </a:p>
          </p:txBody>
        </p:sp>
      </p:grpSp>
    </p:spTree>
    <p:extLst>
      <p:ext uri="{BB962C8B-B14F-4D97-AF65-F5344CB8AC3E}">
        <p14:creationId xmlns:p14="http://schemas.microsoft.com/office/powerpoint/2010/main" val="212281871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 objective third party team can help with design and agreements</a:t>
            </a:r>
          </a:p>
        </p:txBody>
      </p:sp>
      <p:sp>
        <p:nvSpPr>
          <p:cNvPr id="3" name="Content Placeholder 2"/>
          <p:cNvSpPr>
            <a:spLocks noGrp="1"/>
          </p:cNvSpPr>
          <p:nvPr>
            <p:ph idx="1"/>
          </p:nvPr>
        </p:nvSpPr>
        <p:spPr/>
        <p:txBody>
          <a:bodyPr/>
          <a:lstStyle/>
          <a:p>
            <a:r>
              <a:rPr lang="en-US" dirty="0"/>
              <a:t>How do shipyards and owners initiate this change?</a:t>
            </a:r>
          </a:p>
          <a:p>
            <a:pPr lvl="1"/>
            <a:r>
              <a:rPr lang="en-US" dirty="0"/>
              <a:t>First identify the needed data</a:t>
            </a:r>
          </a:p>
          <a:p>
            <a:pPr lvl="1"/>
            <a:r>
              <a:rPr lang="en-US" dirty="0"/>
              <a:t>Determine how it will be collected, retained, shared, and used</a:t>
            </a:r>
          </a:p>
          <a:p>
            <a:pPr lvl="1"/>
            <a:r>
              <a:rPr lang="en-US" dirty="0"/>
              <a:t>A third party may be best suited to work with both parties to enable the process</a:t>
            </a:r>
          </a:p>
          <a:p>
            <a:pPr lvl="2"/>
            <a:r>
              <a:rPr lang="en-US" dirty="0"/>
              <a:t>Help the parties to agree on the approach, develop the data structure, and use the data to calculate delay and disruption and support each claim element with documented causal </a:t>
            </a:r>
            <a:r>
              <a:rPr lang="en-US" dirty="0" smtClean="0"/>
              <a:t>links</a:t>
            </a:r>
            <a:endParaRPr lang="en-US" dirty="0"/>
          </a:p>
        </p:txBody>
      </p:sp>
    </p:spTree>
    <p:extLst>
      <p:ext uri="{BB962C8B-B14F-4D97-AF65-F5344CB8AC3E}">
        <p14:creationId xmlns:p14="http://schemas.microsoft.com/office/powerpoint/2010/main" val="2591673606"/>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Agreeing on the Answer</a:t>
            </a:r>
            <a:endParaRPr lang="en-US" dirty="0"/>
          </a:p>
        </p:txBody>
      </p:sp>
      <p:pic>
        <p:nvPicPr>
          <p:cNvPr id="3" name="Picture 2" descr="shutterstock_134968223.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849048" y="2291661"/>
            <a:ext cx="3294951" cy="2306466"/>
          </a:xfrm>
          <a:prstGeom prst="rect">
            <a:avLst/>
          </a:prstGeom>
          <a:ln>
            <a:noFill/>
          </a:ln>
          <a:effectLst>
            <a:softEdge rad="112500"/>
          </a:effectLst>
        </p:spPr>
      </p:pic>
    </p:spTree>
    <p:extLst>
      <p:ext uri="{BB962C8B-B14F-4D97-AF65-F5344CB8AC3E}">
        <p14:creationId xmlns:p14="http://schemas.microsoft.com/office/powerpoint/2010/main" val="376428461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Building a ship to order is often a less-than-perfect experience</a:t>
            </a:r>
          </a:p>
        </p:txBody>
      </p:sp>
      <p:sp>
        <p:nvSpPr>
          <p:cNvPr id="3" name="Content Placeholder 2"/>
          <p:cNvSpPr>
            <a:spLocks noGrp="1"/>
          </p:cNvSpPr>
          <p:nvPr>
            <p:ph idx="1"/>
          </p:nvPr>
        </p:nvSpPr>
        <p:spPr/>
        <p:txBody>
          <a:bodyPr/>
          <a:lstStyle/>
          <a:p>
            <a:pPr>
              <a:spcBef>
                <a:spcPts val="1000"/>
              </a:spcBef>
            </a:pPr>
            <a:r>
              <a:rPr lang="en-US" dirty="0"/>
              <a:t>Owner’s specification might be flawed</a:t>
            </a:r>
          </a:p>
          <a:p>
            <a:pPr>
              <a:spcBef>
                <a:spcPts val="1000"/>
              </a:spcBef>
            </a:pPr>
            <a:r>
              <a:rPr lang="en-US" dirty="0"/>
              <a:t>There may be problems with ship design, construction, and outfit</a:t>
            </a:r>
          </a:p>
          <a:p>
            <a:pPr>
              <a:spcBef>
                <a:spcPts val="1000"/>
              </a:spcBef>
            </a:pPr>
            <a:r>
              <a:rPr lang="en-US" dirty="0"/>
              <a:t>Suppliers may be late, or their prices might increase since the bid</a:t>
            </a:r>
          </a:p>
          <a:p>
            <a:pPr>
              <a:spcBef>
                <a:spcPts val="1000"/>
              </a:spcBef>
            </a:pPr>
            <a:r>
              <a:rPr lang="en-US" dirty="0"/>
              <a:t>Owner may not provide timely review, inspection, and approval</a:t>
            </a:r>
          </a:p>
          <a:p>
            <a:pPr>
              <a:spcBef>
                <a:spcPts val="1000"/>
              </a:spcBef>
            </a:pPr>
            <a:r>
              <a:rPr lang="en-US" dirty="0"/>
              <a:t>The weather may not </a:t>
            </a:r>
            <a:r>
              <a:rPr lang="en-US" dirty="0" smtClean="0"/>
              <a:t>cooperate</a:t>
            </a:r>
            <a:endParaRPr lang="en-US" dirty="0"/>
          </a:p>
        </p:txBody>
      </p:sp>
    </p:spTree>
    <p:extLst>
      <p:ext uri="{BB962C8B-B14F-4D97-AF65-F5344CB8AC3E}">
        <p14:creationId xmlns:p14="http://schemas.microsoft.com/office/powerpoint/2010/main" val="1799799355"/>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Using agreed-upon data should yield fewer owner-builder disputes</a:t>
            </a:r>
          </a:p>
        </p:txBody>
      </p:sp>
      <p:sp>
        <p:nvSpPr>
          <p:cNvPr id="3" name="Content Placeholder 2"/>
          <p:cNvSpPr>
            <a:spLocks noGrp="1"/>
          </p:cNvSpPr>
          <p:nvPr>
            <p:ph idx="1"/>
          </p:nvPr>
        </p:nvSpPr>
        <p:spPr/>
        <p:txBody>
          <a:bodyPr/>
          <a:lstStyle/>
          <a:p>
            <a:r>
              <a:rPr lang="en-US" dirty="0"/>
              <a:t>Both parties will know what specific questions to ask and where to find the answers when seeking data</a:t>
            </a:r>
          </a:p>
          <a:p>
            <a:pPr lvl="1"/>
            <a:r>
              <a:rPr lang="en-US" dirty="0"/>
              <a:t>It will not require wading through vast information repositories</a:t>
            </a:r>
          </a:p>
          <a:p>
            <a:r>
              <a:rPr lang="en-US" dirty="0"/>
              <a:t>This will ultimately improve the promptness and accuracy of a </a:t>
            </a:r>
            <a:r>
              <a:rPr lang="en-US" dirty="0" smtClean="0"/>
              <a:t>settlement</a:t>
            </a:r>
            <a:endParaRPr lang="en-US" dirty="0"/>
          </a:p>
        </p:txBody>
      </p:sp>
    </p:spTree>
    <p:extLst>
      <p:ext uri="{BB962C8B-B14F-4D97-AF65-F5344CB8AC3E}">
        <p14:creationId xmlns:p14="http://schemas.microsoft.com/office/powerpoint/2010/main" val="1745454179"/>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pic>
        <p:nvPicPr>
          <p:cNvPr id="4" name="Picture 3" descr="C:\Users\Paul Gronwall\AppData\Local\Microsoft\Windows\Temporary Internet Files\Content.IE5\EV32D0PA\MP900448695[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64880" y="1828800"/>
            <a:ext cx="2079120" cy="3124200"/>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70944086"/>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p:txBody>
          <a:bodyPr/>
          <a:lstStyle/>
          <a:p>
            <a:pPr marL="227013" indent="-227013">
              <a:spcBef>
                <a:spcPts val="1200"/>
              </a:spcBef>
            </a:pPr>
            <a:r>
              <a:rPr lang="en-US" dirty="0">
                <a:ea typeface="ＭＳ Ｐゴシック" pitchFamily="34" charset="-128"/>
              </a:rPr>
              <a:t>A better way to address shipbuilding disruption is needed</a:t>
            </a:r>
          </a:p>
          <a:p>
            <a:pPr marL="227013" indent="-227013">
              <a:spcBef>
                <a:spcPts val="1200"/>
              </a:spcBef>
            </a:pPr>
            <a:r>
              <a:rPr lang="en-US" dirty="0">
                <a:ea typeface="ＭＳ Ｐゴシック" pitchFamily="34" charset="-128"/>
              </a:rPr>
              <a:t>Data collection, claim methodology, and the settlement approach should be a joint effort</a:t>
            </a:r>
          </a:p>
          <a:p>
            <a:pPr marL="227013" indent="-227013">
              <a:spcBef>
                <a:spcPts val="1200"/>
              </a:spcBef>
            </a:pPr>
            <a:r>
              <a:rPr lang="en-US" dirty="0">
                <a:ea typeface="ＭＳ Ｐゴシック" pitchFamily="34" charset="-128"/>
              </a:rPr>
              <a:t>Parties should not hinder the very start of the process by questioning the validity of the </a:t>
            </a:r>
            <a:r>
              <a:rPr lang="en-US" dirty="0" smtClean="0">
                <a:ea typeface="ＭＳ Ｐゴシック" pitchFamily="34" charset="-128"/>
              </a:rPr>
              <a:t>data</a:t>
            </a:r>
            <a:endParaRPr lang="en-US" dirty="0">
              <a:ea typeface="ＭＳ Ｐゴシック" pitchFamily="34" charset="-128"/>
            </a:endParaRPr>
          </a:p>
        </p:txBody>
      </p:sp>
    </p:spTree>
    <p:extLst>
      <p:ext uri="{BB962C8B-B14F-4D97-AF65-F5344CB8AC3E}">
        <p14:creationId xmlns:p14="http://schemas.microsoft.com/office/powerpoint/2010/main" val="982072348"/>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p:txBody>
          <a:bodyPr/>
          <a:lstStyle/>
          <a:p>
            <a:pPr marL="227013" indent="-227013">
              <a:spcBef>
                <a:spcPts val="1200"/>
              </a:spcBef>
            </a:pPr>
            <a:r>
              <a:rPr lang="en-US" dirty="0">
                <a:ea typeface="ＭＳ Ｐゴシック" pitchFamily="34" charset="-128"/>
              </a:rPr>
              <a:t>A strategic framework for data collection and analysis can bring order to otherwise confusing proceedings</a:t>
            </a:r>
          </a:p>
          <a:p>
            <a:pPr marL="227013" indent="-227013">
              <a:spcBef>
                <a:spcPts val="1200"/>
              </a:spcBef>
            </a:pPr>
            <a:r>
              <a:rPr lang="en-US" dirty="0">
                <a:ea typeface="ＭＳ Ｐゴシック" pitchFamily="34" charset="-128"/>
              </a:rPr>
              <a:t>Independent experts can assist with:</a:t>
            </a:r>
          </a:p>
          <a:p>
            <a:pPr marL="627063" lvl="1" indent="-227013"/>
            <a:r>
              <a:rPr lang="en-US" dirty="0">
                <a:ea typeface="ＭＳ Ｐゴシック" pitchFamily="34" charset="-128"/>
              </a:rPr>
              <a:t>Structuring the new data identification and gathering framework</a:t>
            </a:r>
          </a:p>
          <a:p>
            <a:pPr marL="627063" lvl="1" indent="-227013"/>
            <a:r>
              <a:rPr lang="en-US" dirty="0">
                <a:ea typeface="ＭＳ Ｐゴシック" pitchFamily="34" charset="-128"/>
              </a:rPr>
              <a:t>Data collection and discovery</a:t>
            </a:r>
          </a:p>
          <a:p>
            <a:pPr marL="627063" lvl="1" indent="-227013"/>
            <a:r>
              <a:rPr lang="en-US" dirty="0">
                <a:ea typeface="ＭＳ Ｐゴシック" pitchFamily="34" charset="-128"/>
              </a:rPr>
              <a:t>Assessment methodologies</a:t>
            </a:r>
          </a:p>
        </p:txBody>
      </p:sp>
    </p:spTree>
    <p:extLst>
      <p:ext uri="{BB962C8B-B14F-4D97-AF65-F5344CB8AC3E}">
        <p14:creationId xmlns:p14="http://schemas.microsoft.com/office/powerpoint/2010/main" val="290092138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Once a problem is recognized, parties want to assess the impacts</a:t>
            </a:r>
          </a:p>
        </p:txBody>
      </p:sp>
      <p:sp>
        <p:nvSpPr>
          <p:cNvPr id="3" name="Rectangle 2"/>
          <p:cNvSpPr/>
          <p:nvPr/>
        </p:nvSpPr>
        <p:spPr bwMode="auto">
          <a:xfrm>
            <a:off x="3021873" y="1752600"/>
            <a:ext cx="3048000" cy="3810000"/>
          </a:xfrm>
          <a:prstGeom prst="rect">
            <a:avLst/>
          </a:prstGeom>
          <a:solidFill>
            <a:schemeClr val="bg2">
              <a:lumMod val="60000"/>
              <a:lumOff val="40000"/>
            </a:schemeClr>
          </a:solidFill>
          <a:ln w="9525" cap="flat" cmpd="sng" algn="ctr">
            <a:no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Garamond" pitchFamily="18" charset="0"/>
            </a:endParaRPr>
          </a:p>
        </p:txBody>
      </p:sp>
      <p:sp>
        <p:nvSpPr>
          <p:cNvPr id="4" name="Rectangle 3"/>
          <p:cNvSpPr/>
          <p:nvPr/>
        </p:nvSpPr>
        <p:spPr bwMode="auto">
          <a:xfrm>
            <a:off x="6167846" y="1752600"/>
            <a:ext cx="2514600" cy="3810000"/>
          </a:xfrm>
          <a:prstGeom prst="rect">
            <a:avLst/>
          </a:prstGeom>
          <a:solidFill>
            <a:schemeClr val="bg2">
              <a:lumMod val="60000"/>
              <a:lumOff val="40000"/>
            </a:schemeClr>
          </a:solidFill>
          <a:ln w="9525" cap="flat" cmpd="sng" algn="ctr">
            <a:no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Garamond" pitchFamily="18" charset="0"/>
            </a:endParaRPr>
          </a:p>
        </p:txBody>
      </p:sp>
      <p:sp>
        <p:nvSpPr>
          <p:cNvPr id="5" name="Rectangle 4"/>
          <p:cNvSpPr/>
          <p:nvPr/>
        </p:nvSpPr>
        <p:spPr bwMode="auto">
          <a:xfrm>
            <a:off x="457200" y="1752600"/>
            <a:ext cx="2438400" cy="3810000"/>
          </a:xfrm>
          <a:prstGeom prst="rect">
            <a:avLst/>
          </a:prstGeom>
          <a:solidFill>
            <a:schemeClr val="bg2">
              <a:lumMod val="60000"/>
              <a:lumOff val="40000"/>
            </a:schemeClr>
          </a:solidFill>
          <a:ln w="9525" cap="flat" cmpd="sng" algn="ctr">
            <a:no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Garamond" pitchFamily="18" charset="0"/>
            </a:endParaRPr>
          </a:p>
        </p:txBody>
      </p:sp>
      <p:sp>
        <p:nvSpPr>
          <p:cNvPr id="6" name="Content Placeholder 2"/>
          <p:cNvSpPr txBox="1">
            <a:spLocks/>
          </p:cNvSpPr>
          <p:nvPr/>
        </p:nvSpPr>
        <p:spPr>
          <a:xfrm>
            <a:off x="457200" y="2161812"/>
            <a:ext cx="2438400" cy="2943588"/>
          </a:xfrm>
          <a:prstGeom prst="rect">
            <a:avLst/>
          </a:prstGeom>
        </p:spPr>
        <p:txBody>
          <a:bodyPr/>
          <a:lstStyle>
            <a:lvl1pPr marL="233363" indent="-233363" algn="l" rtl="0" fontAlgn="base">
              <a:spcBef>
                <a:spcPts val="600"/>
              </a:spcBef>
              <a:spcAft>
                <a:spcPct val="0"/>
              </a:spcAft>
              <a:buChar char="•"/>
              <a:defRPr lang="en-US" sz="2800" b="1" dirty="0" smtClean="0">
                <a:solidFill>
                  <a:srgbClr val="02263A"/>
                </a:solidFill>
                <a:latin typeface="+mn-lt"/>
                <a:ea typeface="ＭＳ Ｐゴシック" charset="0"/>
                <a:cs typeface="+mn-cs"/>
              </a:defRPr>
            </a:lvl1pPr>
            <a:lvl2pPr marL="690563" indent="-233363" algn="l" rtl="0" fontAlgn="base">
              <a:spcBef>
                <a:spcPct val="20000"/>
              </a:spcBef>
              <a:spcAft>
                <a:spcPct val="0"/>
              </a:spcAft>
              <a:buChar char="–"/>
              <a:defRPr lang="en-US" sz="2400" b="0" dirty="0" smtClean="0">
                <a:solidFill>
                  <a:srgbClr val="02263A"/>
                </a:solidFill>
                <a:latin typeface="+mn-lt"/>
                <a:ea typeface="ＭＳ Ｐゴシック" charset="0"/>
              </a:defRPr>
            </a:lvl2pPr>
            <a:lvl3pPr marL="1143000" indent="-228600" algn="l" rtl="0" fontAlgn="base">
              <a:spcBef>
                <a:spcPct val="20000"/>
              </a:spcBef>
              <a:spcAft>
                <a:spcPct val="0"/>
              </a:spcAft>
              <a:buChar char="•"/>
              <a:defRPr lang="en-US" sz="2000" b="0" dirty="0" smtClean="0">
                <a:solidFill>
                  <a:srgbClr val="02263A"/>
                </a:solidFill>
                <a:latin typeface="+mn-lt"/>
                <a:ea typeface="ＭＳ Ｐゴシック" charset="0"/>
              </a:defRPr>
            </a:lvl3pPr>
            <a:lvl4pPr marL="1487488" indent="-228600" algn="l" rtl="0" fontAlgn="base">
              <a:spcBef>
                <a:spcPct val="20000"/>
              </a:spcBef>
              <a:spcAft>
                <a:spcPct val="0"/>
              </a:spcAft>
              <a:buChar char="–"/>
              <a:defRPr lang="en-US" sz="1800" b="0" dirty="0" smtClean="0">
                <a:solidFill>
                  <a:srgbClr val="02263A"/>
                </a:solidFill>
                <a:latin typeface="+mn-lt"/>
                <a:ea typeface="ＭＳ Ｐゴシック" charset="0"/>
              </a:defRPr>
            </a:lvl4pPr>
            <a:lvl5pPr marL="2057400" indent="-228600" algn="l" rtl="0" fontAlgn="base">
              <a:spcBef>
                <a:spcPct val="20000"/>
              </a:spcBef>
              <a:spcAft>
                <a:spcPct val="0"/>
              </a:spcAft>
              <a:buChar char="»"/>
              <a:defRPr lang="en-US" sz="1600" b="1" dirty="0" smtClean="0">
                <a:solidFill>
                  <a:srgbClr val="02263A"/>
                </a:solidFill>
                <a:latin typeface="+mn-lt"/>
                <a:ea typeface="ＭＳ Ｐゴシック"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182880" indent="-182880"/>
            <a:r>
              <a:rPr lang="en-US" sz="2400" kern="0" dirty="0" smtClean="0"/>
              <a:t>Seeks to scope the problem, identify the causal event, and measure the impact in terms of cost and delay</a:t>
            </a:r>
            <a:endParaRPr lang="en-US" sz="2400" kern="0" dirty="0"/>
          </a:p>
        </p:txBody>
      </p:sp>
      <p:sp>
        <p:nvSpPr>
          <p:cNvPr id="7" name="Content Placeholder 7"/>
          <p:cNvSpPr txBox="1">
            <a:spLocks/>
          </p:cNvSpPr>
          <p:nvPr/>
        </p:nvSpPr>
        <p:spPr>
          <a:xfrm>
            <a:off x="3021873" y="2161812"/>
            <a:ext cx="3048000" cy="3172188"/>
          </a:xfrm>
          <a:prstGeom prst="rect">
            <a:avLst/>
          </a:prstGeom>
        </p:spPr>
        <p:txBody>
          <a:bodyPr/>
          <a:lstStyle>
            <a:lvl1pPr marL="233363" indent="-233363" algn="l" rtl="0" fontAlgn="base">
              <a:spcBef>
                <a:spcPts val="600"/>
              </a:spcBef>
              <a:spcAft>
                <a:spcPct val="0"/>
              </a:spcAft>
              <a:buChar char="•"/>
              <a:defRPr lang="en-US" sz="2800" b="1" dirty="0" smtClean="0">
                <a:solidFill>
                  <a:srgbClr val="02263A"/>
                </a:solidFill>
                <a:latin typeface="+mn-lt"/>
                <a:ea typeface="ＭＳ Ｐゴシック" charset="0"/>
                <a:cs typeface="+mn-cs"/>
              </a:defRPr>
            </a:lvl1pPr>
            <a:lvl2pPr marL="690563" indent="-233363" algn="l" rtl="0" fontAlgn="base">
              <a:spcBef>
                <a:spcPct val="20000"/>
              </a:spcBef>
              <a:spcAft>
                <a:spcPct val="0"/>
              </a:spcAft>
              <a:buChar char="–"/>
              <a:defRPr lang="en-US" sz="2400" b="0" dirty="0" smtClean="0">
                <a:solidFill>
                  <a:srgbClr val="02263A"/>
                </a:solidFill>
                <a:latin typeface="+mn-lt"/>
                <a:ea typeface="ＭＳ Ｐゴシック" charset="0"/>
              </a:defRPr>
            </a:lvl2pPr>
            <a:lvl3pPr marL="1143000" indent="-228600" algn="l" rtl="0" fontAlgn="base">
              <a:spcBef>
                <a:spcPct val="20000"/>
              </a:spcBef>
              <a:spcAft>
                <a:spcPct val="0"/>
              </a:spcAft>
              <a:buChar char="•"/>
              <a:defRPr lang="en-US" sz="2000" b="0" dirty="0" smtClean="0">
                <a:solidFill>
                  <a:srgbClr val="02263A"/>
                </a:solidFill>
                <a:latin typeface="+mn-lt"/>
                <a:ea typeface="ＭＳ Ｐゴシック" charset="0"/>
              </a:defRPr>
            </a:lvl3pPr>
            <a:lvl4pPr marL="1487488" indent="-228600" algn="l" rtl="0" fontAlgn="base">
              <a:spcBef>
                <a:spcPct val="20000"/>
              </a:spcBef>
              <a:spcAft>
                <a:spcPct val="0"/>
              </a:spcAft>
              <a:buChar char="–"/>
              <a:defRPr lang="en-US" sz="1800" b="0" dirty="0" smtClean="0">
                <a:solidFill>
                  <a:srgbClr val="02263A"/>
                </a:solidFill>
                <a:latin typeface="+mn-lt"/>
                <a:ea typeface="ＭＳ Ｐゴシック" charset="0"/>
              </a:defRPr>
            </a:lvl4pPr>
            <a:lvl5pPr marL="2057400" indent="-228600" algn="l" rtl="0" fontAlgn="base">
              <a:spcBef>
                <a:spcPct val="20000"/>
              </a:spcBef>
              <a:spcAft>
                <a:spcPct val="0"/>
              </a:spcAft>
              <a:buChar char="»"/>
              <a:defRPr lang="en-US" sz="1600" b="1" dirty="0" smtClean="0">
                <a:solidFill>
                  <a:srgbClr val="02263A"/>
                </a:solidFill>
                <a:latin typeface="+mn-lt"/>
                <a:ea typeface="ＭＳ Ｐゴシック"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182880" indent="-182880"/>
            <a:r>
              <a:rPr lang="en-US" sz="2400" kern="0" dirty="0" smtClean="0"/>
              <a:t>Seeks to validate the existence of the problem and the cause, and check whether the additional cost and time are being properly assessed</a:t>
            </a:r>
            <a:endParaRPr lang="en-US" sz="2400" kern="0" dirty="0"/>
          </a:p>
        </p:txBody>
      </p:sp>
      <p:sp>
        <p:nvSpPr>
          <p:cNvPr id="9" name="Content Placeholder 7"/>
          <p:cNvSpPr txBox="1">
            <a:spLocks/>
          </p:cNvSpPr>
          <p:nvPr/>
        </p:nvSpPr>
        <p:spPr>
          <a:xfrm>
            <a:off x="6167846" y="2162315"/>
            <a:ext cx="2514600" cy="3172188"/>
          </a:xfrm>
          <a:prstGeom prst="rect">
            <a:avLst/>
          </a:prstGeom>
        </p:spPr>
        <p:txBody>
          <a:bodyPr/>
          <a:lstStyle>
            <a:lvl1pPr marL="233363" indent="-233363" algn="l" rtl="0" fontAlgn="base">
              <a:spcBef>
                <a:spcPts val="600"/>
              </a:spcBef>
              <a:spcAft>
                <a:spcPct val="0"/>
              </a:spcAft>
              <a:buChar char="•"/>
              <a:defRPr lang="en-US" sz="2800" b="1" dirty="0" smtClean="0">
                <a:solidFill>
                  <a:srgbClr val="02263A"/>
                </a:solidFill>
                <a:latin typeface="+mn-lt"/>
                <a:ea typeface="ＭＳ Ｐゴシック" charset="0"/>
                <a:cs typeface="+mn-cs"/>
              </a:defRPr>
            </a:lvl1pPr>
            <a:lvl2pPr marL="690563" indent="-233363" algn="l" rtl="0" fontAlgn="base">
              <a:spcBef>
                <a:spcPct val="20000"/>
              </a:spcBef>
              <a:spcAft>
                <a:spcPct val="0"/>
              </a:spcAft>
              <a:buChar char="–"/>
              <a:defRPr lang="en-US" sz="2400" b="0" dirty="0" smtClean="0">
                <a:solidFill>
                  <a:srgbClr val="02263A"/>
                </a:solidFill>
                <a:latin typeface="+mn-lt"/>
                <a:ea typeface="ＭＳ Ｐゴシック" charset="0"/>
              </a:defRPr>
            </a:lvl2pPr>
            <a:lvl3pPr marL="1143000" indent="-228600" algn="l" rtl="0" fontAlgn="base">
              <a:spcBef>
                <a:spcPct val="20000"/>
              </a:spcBef>
              <a:spcAft>
                <a:spcPct val="0"/>
              </a:spcAft>
              <a:buChar char="•"/>
              <a:defRPr lang="en-US" sz="2000" b="0" dirty="0" smtClean="0">
                <a:solidFill>
                  <a:srgbClr val="02263A"/>
                </a:solidFill>
                <a:latin typeface="+mn-lt"/>
                <a:ea typeface="ＭＳ Ｐゴシック" charset="0"/>
              </a:defRPr>
            </a:lvl3pPr>
            <a:lvl4pPr marL="1487488" indent="-228600" algn="l" rtl="0" fontAlgn="base">
              <a:spcBef>
                <a:spcPct val="20000"/>
              </a:spcBef>
              <a:spcAft>
                <a:spcPct val="0"/>
              </a:spcAft>
              <a:buChar char="–"/>
              <a:defRPr lang="en-US" sz="1800" b="0" dirty="0" smtClean="0">
                <a:solidFill>
                  <a:srgbClr val="02263A"/>
                </a:solidFill>
                <a:latin typeface="+mn-lt"/>
                <a:ea typeface="ＭＳ Ｐゴシック" charset="0"/>
              </a:defRPr>
            </a:lvl4pPr>
            <a:lvl5pPr marL="2057400" indent="-228600" algn="l" rtl="0" fontAlgn="base">
              <a:spcBef>
                <a:spcPct val="20000"/>
              </a:spcBef>
              <a:spcAft>
                <a:spcPct val="0"/>
              </a:spcAft>
              <a:buChar char="»"/>
              <a:defRPr lang="en-US" sz="1600" b="1" dirty="0" smtClean="0">
                <a:solidFill>
                  <a:srgbClr val="02263A"/>
                </a:solidFill>
                <a:latin typeface="+mn-lt"/>
                <a:ea typeface="ＭＳ Ｐゴシック"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182880" indent="-182880"/>
            <a:r>
              <a:rPr lang="en-US" sz="2400" kern="0" dirty="0" smtClean="0"/>
              <a:t>If affected, is assessing the situation in ways similar to the owner</a:t>
            </a:r>
            <a:endParaRPr lang="en-US" sz="2400" kern="0" dirty="0"/>
          </a:p>
        </p:txBody>
      </p:sp>
      <p:sp>
        <p:nvSpPr>
          <p:cNvPr id="10" name="Text Placeholder 5"/>
          <p:cNvSpPr txBox="1">
            <a:spLocks/>
          </p:cNvSpPr>
          <p:nvPr/>
        </p:nvSpPr>
        <p:spPr>
          <a:xfrm>
            <a:off x="457199" y="1535113"/>
            <a:ext cx="2057401" cy="639762"/>
          </a:xfrm>
          <a:prstGeom prst="rect">
            <a:avLst/>
          </a:prstGeom>
        </p:spPr>
        <p:txBody>
          <a:bodyPr anchor="b"/>
          <a:lstStyle>
            <a:lvl1pPr marL="233363" indent="-233363" algn="l" rtl="0" fontAlgn="base">
              <a:spcBef>
                <a:spcPts val="600"/>
              </a:spcBef>
              <a:spcAft>
                <a:spcPct val="0"/>
              </a:spcAft>
              <a:buChar char="•"/>
              <a:defRPr lang="en-US" sz="2800" b="1" dirty="0" smtClean="0">
                <a:solidFill>
                  <a:srgbClr val="02263A"/>
                </a:solidFill>
                <a:latin typeface="+mn-lt"/>
                <a:ea typeface="ＭＳ Ｐゴシック" charset="0"/>
                <a:cs typeface="+mn-cs"/>
              </a:defRPr>
            </a:lvl1pPr>
            <a:lvl2pPr marL="690563" indent="-233363" algn="l" rtl="0" fontAlgn="base">
              <a:spcBef>
                <a:spcPct val="20000"/>
              </a:spcBef>
              <a:spcAft>
                <a:spcPct val="0"/>
              </a:spcAft>
              <a:buChar char="–"/>
              <a:defRPr lang="en-US" sz="2400" b="0" dirty="0" smtClean="0">
                <a:solidFill>
                  <a:srgbClr val="02263A"/>
                </a:solidFill>
                <a:latin typeface="+mn-lt"/>
                <a:ea typeface="ＭＳ Ｐゴシック" charset="0"/>
              </a:defRPr>
            </a:lvl2pPr>
            <a:lvl3pPr marL="1143000" indent="-228600" algn="l" rtl="0" fontAlgn="base">
              <a:spcBef>
                <a:spcPct val="20000"/>
              </a:spcBef>
              <a:spcAft>
                <a:spcPct val="0"/>
              </a:spcAft>
              <a:buChar char="•"/>
              <a:defRPr lang="en-US" sz="2000" b="0" dirty="0" smtClean="0">
                <a:solidFill>
                  <a:srgbClr val="02263A"/>
                </a:solidFill>
                <a:latin typeface="+mn-lt"/>
                <a:ea typeface="ＭＳ Ｐゴシック" charset="0"/>
              </a:defRPr>
            </a:lvl3pPr>
            <a:lvl4pPr marL="1487488" indent="-228600" algn="l" rtl="0" fontAlgn="base">
              <a:spcBef>
                <a:spcPct val="20000"/>
              </a:spcBef>
              <a:spcAft>
                <a:spcPct val="0"/>
              </a:spcAft>
              <a:buChar char="–"/>
              <a:defRPr lang="en-US" sz="1800" b="0" dirty="0" smtClean="0">
                <a:solidFill>
                  <a:srgbClr val="02263A"/>
                </a:solidFill>
                <a:latin typeface="+mn-lt"/>
                <a:ea typeface="ＭＳ Ｐゴシック" charset="0"/>
              </a:defRPr>
            </a:lvl4pPr>
            <a:lvl5pPr marL="2057400" indent="-228600" algn="l" rtl="0" fontAlgn="base">
              <a:spcBef>
                <a:spcPct val="20000"/>
              </a:spcBef>
              <a:spcAft>
                <a:spcPct val="0"/>
              </a:spcAft>
              <a:buChar char="»"/>
              <a:defRPr lang="en-US" sz="1600" b="1" dirty="0" smtClean="0">
                <a:solidFill>
                  <a:srgbClr val="02263A"/>
                </a:solidFill>
                <a:latin typeface="+mn-lt"/>
                <a:ea typeface="ＭＳ Ｐゴシック"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eaLnBrk="0" hangingPunct="0">
              <a:spcBef>
                <a:spcPct val="20000"/>
              </a:spcBef>
              <a:buClr>
                <a:srgbClr val="306F9A"/>
              </a:buClr>
              <a:buNone/>
            </a:pPr>
            <a:r>
              <a:rPr lang="en-US" sz="2400" u="sng" kern="0" dirty="0"/>
              <a:t>Builder</a:t>
            </a:r>
          </a:p>
        </p:txBody>
      </p:sp>
      <p:sp>
        <p:nvSpPr>
          <p:cNvPr id="11" name="Text Placeholder 6"/>
          <p:cNvSpPr txBox="1">
            <a:spLocks/>
          </p:cNvSpPr>
          <p:nvPr/>
        </p:nvSpPr>
        <p:spPr>
          <a:xfrm>
            <a:off x="3021873" y="1535113"/>
            <a:ext cx="2286000" cy="639762"/>
          </a:xfrm>
          <a:prstGeom prst="rect">
            <a:avLst/>
          </a:prstGeom>
        </p:spPr>
        <p:txBody>
          <a:bodyPr anchor="b"/>
          <a:lstStyle>
            <a:lvl1pPr marL="233363" indent="-233363" algn="l" rtl="0" fontAlgn="base">
              <a:spcBef>
                <a:spcPts val="600"/>
              </a:spcBef>
              <a:spcAft>
                <a:spcPct val="0"/>
              </a:spcAft>
              <a:buChar char="•"/>
              <a:defRPr lang="en-US" sz="2800" b="1" dirty="0" smtClean="0">
                <a:solidFill>
                  <a:srgbClr val="02263A"/>
                </a:solidFill>
                <a:latin typeface="+mn-lt"/>
                <a:ea typeface="ＭＳ Ｐゴシック" charset="0"/>
                <a:cs typeface="+mn-cs"/>
              </a:defRPr>
            </a:lvl1pPr>
            <a:lvl2pPr marL="690563" indent="-233363" algn="l" rtl="0" fontAlgn="base">
              <a:spcBef>
                <a:spcPct val="20000"/>
              </a:spcBef>
              <a:spcAft>
                <a:spcPct val="0"/>
              </a:spcAft>
              <a:buChar char="–"/>
              <a:defRPr lang="en-US" sz="2400" b="0" dirty="0" smtClean="0">
                <a:solidFill>
                  <a:srgbClr val="02263A"/>
                </a:solidFill>
                <a:latin typeface="+mn-lt"/>
                <a:ea typeface="ＭＳ Ｐゴシック" charset="0"/>
              </a:defRPr>
            </a:lvl2pPr>
            <a:lvl3pPr marL="1143000" indent="-228600" algn="l" rtl="0" fontAlgn="base">
              <a:spcBef>
                <a:spcPct val="20000"/>
              </a:spcBef>
              <a:spcAft>
                <a:spcPct val="0"/>
              </a:spcAft>
              <a:buChar char="•"/>
              <a:defRPr lang="en-US" sz="2000" b="0" dirty="0" smtClean="0">
                <a:solidFill>
                  <a:srgbClr val="02263A"/>
                </a:solidFill>
                <a:latin typeface="+mn-lt"/>
                <a:ea typeface="ＭＳ Ｐゴシック" charset="0"/>
              </a:defRPr>
            </a:lvl3pPr>
            <a:lvl4pPr marL="1487488" indent="-228600" algn="l" rtl="0" fontAlgn="base">
              <a:spcBef>
                <a:spcPct val="20000"/>
              </a:spcBef>
              <a:spcAft>
                <a:spcPct val="0"/>
              </a:spcAft>
              <a:buChar char="–"/>
              <a:defRPr lang="en-US" sz="1800" b="0" dirty="0" smtClean="0">
                <a:solidFill>
                  <a:srgbClr val="02263A"/>
                </a:solidFill>
                <a:latin typeface="+mn-lt"/>
                <a:ea typeface="ＭＳ Ｐゴシック" charset="0"/>
              </a:defRPr>
            </a:lvl4pPr>
            <a:lvl5pPr marL="2057400" indent="-228600" algn="l" rtl="0" fontAlgn="base">
              <a:spcBef>
                <a:spcPct val="20000"/>
              </a:spcBef>
              <a:spcAft>
                <a:spcPct val="0"/>
              </a:spcAft>
              <a:buChar char="»"/>
              <a:defRPr lang="en-US" sz="1600" b="1" dirty="0" smtClean="0">
                <a:solidFill>
                  <a:srgbClr val="02263A"/>
                </a:solidFill>
                <a:latin typeface="+mn-lt"/>
                <a:ea typeface="ＭＳ Ｐゴシック"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eaLnBrk="0" hangingPunct="0">
              <a:spcBef>
                <a:spcPct val="20000"/>
              </a:spcBef>
              <a:buClr>
                <a:srgbClr val="306F9A"/>
              </a:buClr>
              <a:buNone/>
            </a:pPr>
            <a:r>
              <a:rPr lang="en-US" sz="2400" u="sng" kern="0" dirty="0"/>
              <a:t>Owner</a:t>
            </a:r>
          </a:p>
        </p:txBody>
      </p:sp>
      <p:sp>
        <p:nvSpPr>
          <p:cNvPr id="12" name="Text Placeholder 6"/>
          <p:cNvSpPr txBox="1">
            <a:spLocks/>
          </p:cNvSpPr>
          <p:nvPr/>
        </p:nvSpPr>
        <p:spPr bwMode="auto">
          <a:xfrm>
            <a:off x="6172200" y="1535113"/>
            <a:ext cx="2133600" cy="639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lvl1pPr marL="0" indent="0" algn="l" rtl="0" eaLnBrk="0" fontAlgn="base" hangingPunct="0">
              <a:spcBef>
                <a:spcPct val="20000"/>
              </a:spcBef>
              <a:spcAft>
                <a:spcPct val="0"/>
              </a:spcAft>
              <a:buClr>
                <a:srgbClr val="306F9A"/>
              </a:buClr>
              <a:buFont typeface="Wingdings" pitchFamily="2" charset="2"/>
              <a:buNone/>
              <a:defRPr sz="2400" b="1">
                <a:solidFill>
                  <a:srgbClr val="02263A"/>
                </a:solidFill>
                <a:latin typeface="+mn-lt"/>
                <a:ea typeface="ＭＳ Ｐゴシック" charset="0"/>
                <a:cs typeface="+mn-cs"/>
              </a:defRPr>
            </a:lvl1pPr>
            <a:lvl2pPr marL="457200" indent="0" algn="l" rtl="0" eaLnBrk="0" fontAlgn="base" hangingPunct="0">
              <a:spcBef>
                <a:spcPct val="20000"/>
              </a:spcBef>
              <a:spcAft>
                <a:spcPct val="0"/>
              </a:spcAft>
              <a:buClr>
                <a:srgbClr val="306F9A"/>
              </a:buClr>
              <a:buNone/>
              <a:defRPr sz="2000" b="1">
                <a:solidFill>
                  <a:srgbClr val="02263A"/>
                </a:solidFill>
                <a:latin typeface="+mn-lt"/>
                <a:ea typeface="ＭＳ Ｐゴシック" charset="0"/>
              </a:defRPr>
            </a:lvl2pPr>
            <a:lvl3pPr marL="914400" indent="0" algn="l" rtl="0" eaLnBrk="0" fontAlgn="base" hangingPunct="0">
              <a:spcBef>
                <a:spcPct val="20000"/>
              </a:spcBef>
              <a:spcAft>
                <a:spcPct val="0"/>
              </a:spcAft>
              <a:buClr>
                <a:srgbClr val="306F9A"/>
              </a:buClr>
              <a:buFont typeface="Arial" pitchFamily="34" charset="0"/>
              <a:buNone/>
              <a:defRPr sz="1800" b="1">
                <a:solidFill>
                  <a:srgbClr val="02263A"/>
                </a:solidFill>
                <a:latin typeface="+mn-lt"/>
                <a:ea typeface="ＭＳ Ｐゴシック" charset="0"/>
              </a:defRPr>
            </a:lvl3pPr>
            <a:lvl4pPr marL="1371600" indent="0" algn="l" rtl="0" eaLnBrk="0" fontAlgn="base" hangingPunct="0">
              <a:spcBef>
                <a:spcPct val="20000"/>
              </a:spcBef>
              <a:spcAft>
                <a:spcPct val="0"/>
              </a:spcAft>
              <a:buClr>
                <a:srgbClr val="306F9A"/>
              </a:buClr>
              <a:buNone/>
              <a:defRPr sz="1600" b="1">
                <a:solidFill>
                  <a:srgbClr val="02263A"/>
                </a:solidFill>
                <a:latin typeface="+mn-lt"/>
                <a:ea typeface="ＭＳ Ｐゴシック" charset="0"/>
              </a:defRPr>
            </a:lvl4pPr>
            <a:lvl5pPr marL="1828800" indent="0" algn="l" rtl="0" eaLnBrk="0" fontAlgn="base" hangingPunct="0">
              <a:spcBef>
                <a:spcPct val="20000"/>
              </a:spcBef>
              <a:spcAft>
                <a:spcPct val="0"/>
              </a:spcAft>
              <a:buClr>
                <a:srgbClr val="306F9A"/>
              </a:buClr>
              <a:buNone/>
              <a:defRPr sz="1600" b="1">
                <a:solidFill>
                  <a:srgbClr val="02263A"/>
                </a:solidFill>
                <a:latin typeface="+mn-lt"/>
                <a:ea typeface="ＭＳ Ｐゴシック" charset="0"/>
              </a:defRPr>
            </a:lvl5pPr>
            <a:lvl6pPr marL="2286000" indent="0" algn="l" rtl="0" fontAlgn="base">
              <a:spcBef>
                <a:spcPct val="20000"/>
              </a:spcBef>
              <a:spcAft>
                <a:spcPct val="0"/>
              </a:spcAft>
              <a:buClr>
                <a:srgbClr val="E42B00"/>
              </a:buClr>
              <a:buNone/>
              <a:defRPr sz="1600" b="1">
                <a:solidFill>
                  <a:srgbClr val="033855"/>
                </a:solidFill>
                <a:latin typeface="+mn-lt"/>
              </a:defRPr>
            </a:lvl6pPr>
            <a:lvl7pPr marL="2743200" indent="0" algn="l" rtl="0" fontAlgn="base">
              <a:spcBef>
                <a:spcPct val="20000"/>
              </a:spcBef>
              <a:spcAft>
                <a:spcPct val="0"/>
              </a:spcAft>
              <a:buClr>
                <a:srgbClr val="E42B00"/>
              </a:buClr>
              <a:buNone/>
              <a:defRPr sz="1600" b="1">
                <a:solidFill>
                  <a:srgbClr val="033855"/>
                </a:solidFill>
                <a:latin typeface="+mn-lt"/>
              </a:defRPr>
            </a:lvl7pPr>
            <a:lvl8pPr marL="3200400" indent="0" algn="l" rtl="0" fontAlgn="base">
              <a:spcBef>
                <a:spcPct val="20000"/>
              </a:spcBef>
              <a:spcAft>
                <a:spcPct val="0"/>
              </a:spcAft>
              <a:buClr>
                <a:srgbClr val="E42B00"/>
              </a:buClr>
              <a:buNone/>
              <a:defRPr sz="1600" b="1">
                <a:solidFill>
                  <a:srgbClr val="033855"/>
                </a:solidFill>
                <a:latin typeface="+mn-lt"/>
              </a:defRPr>
            </a:lvl8pPr>
            <a:lvl9pPr marL="3657600" indent="0" algn="l" rtl="0" fontAlgn="base">
              <a:spcBef>
                <a:spcPct val="20000"/>
              </a:spcBef>
              <a:spcAft>
                <a:spcPct val="0"/>
              </a:spcAft>
              <a:buClr>
                <a:srgbClr val="E42B00"/>
              </a:buClr>
              <a:buNone/>
              <a:defRPr sz="1600" b="1">
                <a:solidFill>
                  <a:srgbClr val="033855"/>
                </a:solidFill>
                <a:latin typeface="+mn-lt"/>
              </a:defRPr>
            </a:lvl9pPr>
          </a:lstStyle>
          <a:p>
            <a:r>
              <a:rPr lang="en-US" u="sng" kern="0" dirty="0" smtClean="0"/>
              <a:t>Insurer</a:t>
            </a:r>
            <a:endParaRPr lang="en-US" u="sng" kern="0" dirty="0"/>
          </a:p>
        </p:txBody>
      </p:sp>
    </p:spTree>
    <p:extLst>
      <p:ext uri="{BB962C8B-B14F-4D97-AF65-F5344CB8AC3E}">
        <p14:creationId xmlns:p14="http://schemas.microsoft.com/office/powerpoint/2010/main" val="245420074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Assessment can be difficult</a:t>
            </a:r>
          </a:p>
        </p:txBody>
      </p:sp>
      <p:sp>
        <p:nvSpPr>
          <p:cNvPr id="3" name="Content Placeholder 2"/>
          <p:cNvSpPr>
            <a:spLocks noGrp="1"/>
          </p:cNvSpPr>
          <p:nvPr>
            <p:ph idx="1"/>
          </p:nvPr>
        </p:nvSpPr>
        <p:spPr/>
        <p:txBody>
          <a:bodyPr/>
          <a:lstStyle/>
          <a:p>
            <a:pPr>
              <a:spcBef>
                <a:spcPts val="1000"/>
              </a:spcBef>
            </a:pPr>
            <a:r>
              <a:rPr lang="en-US" dirty="0"/>
              <a:t>By the time a problem is recognized, the cause may have passed and it is too late to collect relevant data</a:t>
            </a:r>
          </a:p>
          <a:p>
            <a:pPr>
              <a:spcBef>
                <a:spcPts val="1000"/>
              </a:spcBef>
            </a:pPr>
            <a:r>
              <a:rPr lang="en-US" dirty="0"/>
              <a:t>Absent data linking cost or schedule changes to the suspected event, it is difficult to isolate those impacts from other program issues</a:t>
            </a:r>
          </a:p>
          <a:p>
            <a:endParaRPr lang="en-US" dirty="0"/>
          </a:p>
        </p:txBody>
      </p:sp>
    </p:spTree>
    <p:extLst>
      <p:ext uri="{BB962C8B-B14F-4D97-AF65-F5344CB8AC3E}">
        <p14:creationId xmlns:p14="http://schemas.microsoft.com/office/powerpoint/2010/main" val="21615092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Cause</a:t>
            </a:r>
            <a:endParaRPr lang="en-US" dirty="0"/>
          </a:p>
        </p:txBody>
      </p:sp>
      <p:pic>
        <p:nvPicPr>
          <p:cNvPr id="3" name="Picture 2" descr="shutterstock_12378610.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99448" y="2206752"/>
            <a:ext cx="3744552" cy="2441448"/>
          </a:xfrm>
          <a:prstGeom prst="rect">
            <a:avLst/>
          </a:prstGeom>
          <a:ln>
            <a:noFill/>
          </a:ln>
          <a:effectLst>
            <a:softEdge rad="112500"/>
          </a:effectLst>
        </p:spPr>
      </p:pic>
    </p:spTree>
    <p:extLst>
      <p:ext uri="{BB962C8B-B14F-4D97-AF65-F5344CB8AC3E}">
        <p14:creationId xmlns:p14="http://schemas.microsoft.com/office/powerpoint/2010/main" val="153264110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It is not difficult to imagine examples of disruptive events</a:t>
            </a:r>
          </a:p>
        </p:txBody>
      </p:sp>
      <p:sp>
        <p:nvSpPr>
          <p:cNvPr id="3" name="Content Placeholder 2"/>
          <p:cNvSpPr>
            <a:spLocks noGrp="1"/>
          </p:cNvSpPr>
          <p:nvPr>
            <p:ph idx="1"/>
          </p:nvPr>
        </p:nvSpPr>
        <p:spPr/>
        <p:txBody>
          <a:bodyPr/>
          <a:lstStyle/>
          <a:p>
            <a:r>
              <a:rPr lang="en-US" sz="2400" dirty="0"/>
              <a:t>Builder-Caused</a:t>
            </a:r>
          </a:p>
          <a:p>
            <a:pPr lvl="1"/>
            <a:r>
              <a:rPr lang="en-US" sz="2000" dirty="0"/>
              <a:t>An infrastructure upgrade in the yard falls behind schedule and impacts production</a:t>
            </a:r>
          </a:p>
          <a:p>
            <a:r>
              <a:rPr lang="en-US" sz="2400" dirty="0"/>
              <a:t>Owner-Caused</a:t>
            </a:r>
          </a:p>
          <a:p>
            <a:pPr lvl="1"/>
            <a:r>
              <a:rPr lang="en-US" sz="2000" dirty="0"/>
              <a:t>Plan review falls behind schedule or inspectors are unavailable, so the yard needs to proceed without approval or let the schedule slip</a:t>
            </a:r>
          </a:p>
          <a:p>
            <a:r>
              <a:rPr lang="en-US" sz="2400" dirty="0"/>
              <a:t>Supplier-Caused</a:t>
            </a:r>
          </a:p>
          <a:p>
            <a:pPr lvl="1"/>
            <a:r>
              <a:rPr lang="en-US" sz="2000" dirty="0"/>
              <a:t> Major equipment is delivered late</a:t>
            </a:r>
          </a:p>
          <a:p>
            <a:r>
              <a:rPr lang="en-US" sz="2400" dirty="0"/>
              <a:t>Environment-Caused</a:t>
            </a:r>
          </a:p>
          <a:p>
            <a:pPr lvl="1"/>
            <a:r>
              <a:rPr lang="en-US" sz="2000" dirty="0"/>
              <a:t>A storm causes damage that interrupts </a:t>
            </a:r>
            <a:r>
              <a:rPr lang="en-US" sz="2000" dirty="0" smtClean="0"/>
              <a:t>production</a:t>
            </a:r>
            <a:endParaRPr lang="en-US" sz="2000" dirty="0"/>
          </a:p>
        </p:txBody>
      </p:sp>
    </p:spTree>
    <p:extLst>
      <p:ext uri="{BB962C8B-B14F-4D97-AF65-F5344CB8AC3E}">
        <p14:creationId xmlns:p14="http://schemas.microsoft.com/office/powerpoint/2010/main" val="73431370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315200" cy="1143000"/>
          </a:xfrm>
        </p:spPr>
        <p:txBody>
          <a:bodyPr/>
          <a:lstStyle/>
          <a:p>
            <a:r>
              <a:rPr lang="en-US" dirty="0"/>
              <a:t>Nor is it difficult to imagine how the needed data would be unavailable</a:t>
            </a:r>
          </a:p>
        </p:txBody>
      </p:sp>
      <p:sp>
        <p:nvSpPr>
          <p:cNvPr id="3" name="Content Placeholder 2"/>
          <p:cNvSpPr>
            <a:spLocks noGrp="1"/>
          </p:cNvSpPr>
          <p:nvPr>
            <p:ph idx="1"/>
          </p:nvPr>
        </p:nvSpPr>
        <p:spPr/>
        <p:txBody>
          <a:bodyPr/>
          <a:lstStyle/>
          <a:p>
            <a:r>
              <a:rPr lang="en-US" sz="2400" dirty="0"/>
              <a:t>Builder</a:t>
            </a:r>
          </a:p>
          <a:p>
            <a:pPr lvl="1"/>
            <a:r>
              <a:rPr lang="en-US" sz="2000" dirty="0"/>
              <a:t>Does not expect a well-planned infrastructure upgrade to create problems and so is unprepared to tracks its impacts</a:t>
            </a:r>
          </a:p>
          <a:p>
            <a:pPr lvl="1"/>
            <a:r>
              <a:rPr lang="en-US" sz="2000" dirty="0"/>
              <a:t>If supplier is late, the cause and impact will be clear, so it is not necessary to track the effects</a:t>
            </a:r>
          </a:p>
          <a:p>
            <a:r>
              <a:rPr lang="en-US" sz="2400" dirty="0"/>
              <a:t>Owner</a:t>
            </a:r>
          </a:p>
          <a:p>
            <a:pPr lvl="1"/>
            <a:r>
              <a:rPr lang="en-US" sz="2000" dirty="0"/>
              <a:t>Staffs the project with the expectation of keeping up with design and production and so does not expect to create problems</a:t>
            </a:r>
          </a:p>
          <a:p>
            <a:r>
              <a:rPr lang="en-US" sz="2400" dirty="0"/>
              <a:t>Both</a:t>
            </a:r>
          </a:p>
          <a:p>
            <a:pPr lvl="1"/>
            <a:r>
              <a:rPr lang="en-US" sz="2000" dirty="0"/>
              <a:t>We can weather the storm, so we need not track the effects</a:t>
            </a:r>
          </a:p>
          <a:p>
            <a:pPr lvl="1"/>
            <a:r>
              <a:rPr lang="en-US" sz="2000" dirty="0"/>
              <a:t>Whatever happens, it cannot be our </a:t>
            </a:r>
            <a:r>
              <a:rPr lang="en-US" sz="2000" dirty="0" smtClean="0"/>
              <a:t>responsibility</a:t>
            </a:r>
            <a:endParaRPr lang="en-US" sz="2000" dirty="0"/>
          </a:p>
        </p:txBody>
      </p:sp>
    </p:spTree>
    <p:extLst>
      <p:ext uri="{BB962C8B-B14F-4D97-AF65-F5344CB8AC3E}">
        <p14:creationId xmlns:p14="http://schemas.microsoft.com/office/powerpoint/2010/main" val="2481774453"/>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666</TotalTime>
  <Words>2383</Words>
  <Application>Microsoft Office PowerPoint</Application>
  <PresentationFormat>On-screen Show (4:3)</PresentationFormat>
  <Paragraphs>358</Paragraphs>
  <Slides>43</Slides>
  <Notes>0</Notes>
  <HiddenSlides>0</HiddenSlides>
  <MMClips>0</MMClips>
  <ScaleCrop>false</ScaleCrop>
  <HeadingPairs>
    <vt:vector size="4" baseType="variant">
      <vt:variant>
        <vt:lpstr>Theme</vt:lpstr>
      </vt:variant>
      <vt:variant>
        <vt:i4>1</vt:i4>
      </vt:variant>
      <vt:variant>
        <vt:lpstr>Slide Titles</vt:lpstr>
      </vt:variant>
      <vt:variant>
        <vt:i4>43</vt:i4>
      </vt:variant>
    </vt:vector>
  </HeadingPairs>
  <TitlesOfParts>
    <vt:vector size="44" baseType="lpstr">
      <vt:lpstr>Default Design</vt:lpstr>
      <vt:lpstr>A Better Means of Identifying and Quantifying the Impacts of Shipbuilding Disruption</vt:lpstr>
      <vt:lpstr>Contents</vt:lpstr>
      <vt:lpstr>The Problem</vt:lpstr>
      <vt:lpstr>Building a ship to order is often a less-than-perfect experience</vt:lpstr>
      <vt:lpstr>Once a problem is recognized, parties want to assess the impacts</vt:lpstr>
      <vt:lpstr>Assessment can be difficult</vt:lpstr>
      <vt:lpstr>The Cause</vt:lpstr>
      <vt:lpstr>It is not difficult to imagine examples of disruptive events</vt:lpstr>
      <vt:lpstr>Nor is it difficult to imagine how the needed data would be unavailable</vt:lpstr>
      <vt:lpstr>The Result</vt:lpstr>
      <vt:lpstr>Seemingly simple events can produce complicated outcomes</vt:lpstr>
      <vt:lpstr>It is a complex set of events with often conflicting views</vt:lpstr>
      <vt:lpstr>Without the data, all parties resort to estimating and finger pointing</vt:lpstr>
      <vt:lpstr>Complexity of impacts can create confusion and disagreement</vt:lpstr>
      <vt:lpstr>By the time the parties begin on a solution, animosity has surfaced</vt:lpstr>
      <vt:lpstr>Types of Impacts</vt:lpstr>
      <vt:lpstr>It may be helpful to break down complex impacts into categories</vt:lpstr>
      <vt:lpstr>Category measurement may have common and unique challenges</vt:lpstr>
      <vt:lpstr>Category measurement may have common and unique challenges</vt:lpstr>
      <vt:lpstr>Category measurement may have common and unique challenges</vt:lpstr>
      <vt:lpstr>Category measurement may have common and unique challenges</vt:lpstr>
      <vt:lpstr>Responding to the Impacts</vt:lpstr>
      <vt:lpstr>The challenges can be addressed through analysis</vt:lpstr>
      <vt:lpstr>Disruption Analyses</vt:lpstr>
      <vt:lpstr>Several quantification methods are available</vt:lpstr>
      <vt:lpstr>Cumulative disruption must be added to direct impacts</vt:lpstr>
      <vt:lpstr>Having the Data</vt:lpstr>
      <vt:lpstr>What data are needed?</vt:lpstr>
      <vt:lpstr>Certain data are critical to delay and disruption analyses</vt:lpstr>
      <vt:lpstr>Certain data are critical to delay and disruption analyses</vt:lpstr>
      <vt:lpstr>Certain data are critical to delay and disruption analyses</vt:lpstr>
      <vt:lpstr>Failing to collect data as events occur creates problems</vt:lpstr>
      <vt:lpstr>Data collection must be proactive rather than reactive</vt:lpstr>
      <vt:lpstr>A data framework must be designed</vt:lpstr>
      <vt:lpstr>A data collection approach is required</vt:lpstr>
      <vt:lpstr>The solution will not be easy</vt:lpstr>
      <vt:lpstr>The new approach will improve the level of collaboration</vt:lpstr>
      <vt:lpstr>An objective third party team can help with design and agreements</vt:lpstr>
      <vt:lpstr>Agreeing on the Answer</vt:lpstr>
      <vt:lpstr>Using agreed-upon data should yield fewer owner-builder disputes</vt:lpstr>
      <vt:lpstr>Summary</vt:lpstr>
      <vt:lpstr>Summary</vt:lpstr>
      <vt:lpstr>Summary</vt:lpstr>
    </vt:vector>
  </TitlesOfParts>
  <Company>SNAME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Panel 1</dc:title>
  <dc:creator>dli</dc:creator>
  <cp:lastModifiedBy>Paul</cp:lastModifiedBy>
  <cp:revision>33</cp:revision>
  <dcterms:created xsi:type="dcterms:W3CDTF">2007-10-05T19:34:42Z</dcterms:created>
  <dcterms:modified xsi:type="dcterms:W3CDTF">2014-01-17T17:36:10Z</dcterms:modified>
</cp:coreProperties>
</file>